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5.xml" ContentType="application/vnd.openxmlformats-officedocument.them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6.xml" ContentType="application/vnd.openxmlformats-officedocument.them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7.xml" ContentType="application/vnd.openxmlformats-officedocument.them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8.xml" ContentType="application/vnd.openxmlformats-officedocument.them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9.xml" ContentType="application/vnd.openxmlformats-officedocument.them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10.xml" ContentType="application/vnd.openxmlformats-officedocument.them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heme/theme11.xml" ContentType="application/vnd.openxmlformats-officedocument.theme+xml"/>
  <Override PartName="/ppt/theme/theme12.xml" ContentType="application/vnd.openxmlformats-officedocument.theme+xml"/>
  <Override PartName="/ppt/tags/tag31.xml" ContentType="application/vnd.openxmlformats-officedocument.presentationml.tags+xml"/>
  <Override PartName="/ppt/notesSlides/notesSlide1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2"/>
    <p:sldMasterId id="2147483670" r:id="rId3"/>
    <p:sldMasterId id="2147483681" r:id="rId4"/>
    <p:sldMasterId id="2147483692" r:id="rId5"/>
    <p:sldMasterId id="2147483703" r:id="rId6"/>
    <p:sldMasterId id="2147483714" r:id="rId7"/>
    <p:sldMasterId id="2147483725" r:id="rId8"/>
    <p:sldMasterId id="2147483736" r:id="rId9"/>
    <p:sldMasterId id="2147483747" r:id="rId10"/>
  </p:sldMasterIdLst>
  <p:notesMasterIdLst>
    <p:notesMasterId r:id="rId43"/>
  </p:notesMasterIdLst>
  <p:handoutMasterIdLst>
    <p:handoutMasterId r:id="rId44"/>
  </p:handoutMasterIdLst>
  <p:sldIdLst>
    <p:sldId id="256" r:id="rId11"/>
    <p:sldId id="257" r:id="rId12"/>
    <p:sldId id="263" r:id="rId13"/>
    <p:sldId id="270" r:id="rId14"/>
    <p:sldId id="271" r:id="rId15"/>
    <p:sldId id="297" r:id="rId16"/>
    <p:sldId id="298" r:id="rId17"/>
    <p:sldId id="299" r:id="rId18"/>
    <p:sldId id="300" r:id="rId19"/>
    <p:sldId id="286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3" r:id="rId31"/>
    <p:sldId id="312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277" r:id="rId42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ABC4"/>
    <a:srgbClr val="4C93B3"/>
    <a:srgbClr val="C3DBE7"/>
    <a:srgbClr val="AFCFDC"/>
    <a:srgbClr val="446382"/>
    <a:srgbClr val="354E65"/>
    <a:srgbClr val="11494A"/>
    <a:srgbClr val="547E96"/>
    <a:srgbClr val="B2B2B2"/>
    <a:srgbClr val="20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61" d="100"/>
          <a:sy n="61" d="100"/>
        </p:scale>
        <p:origin x="-228" y="-90"/>
      </p:cViewPr>
      <p:guideLst>
        <p:guide orient="horz" pos="2183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slide" Target="slides/slide3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2018/8/25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8369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2018/8/25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218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2018/8/25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2018/8/25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13851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741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5568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2135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6678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1175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3945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0439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78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825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2018/8/25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350877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7416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5568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2135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6678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1175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3945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0439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78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825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2018/8/25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350877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8948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0885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2744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90550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5521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36792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7768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1824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095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2018/8/25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95797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53781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0744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6755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13455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7062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8765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95035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4510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748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2018/8/25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1970436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40913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57785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36305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07880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48301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83632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14269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68990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058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2018/8/25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4396914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11677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28686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34153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04926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66252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60445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82216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38245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785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2018/8/25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6397192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51501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69104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57993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6133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56770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22962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62981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41993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389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2018/8/25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8588189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80983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0413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73788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77008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57689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9503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76432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92434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727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2018/8/25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69508406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78494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4934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26541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35290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20987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81857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77438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48422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059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tags" Target="../tags/tag29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tags" Target="../tags/tag28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theme" Target="../theme/theme10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14" Type="http://schemas.openxmlformats.org/officeDocument/2006/relationships/tags" Target="../tags/tag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ags" Target="../tags/tag5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ags" Target="../tags/tag4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ags" Target="../tags/tag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ags" Target="../tags/tag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ags" Target="../tags/tag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tags" Target="../tags/tag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ags" Target="../tags/tag11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ags" Target="../tags/tag10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ags" Target="../tags/tag1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tags" Target="../tags/tag14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ags" Target="../tags/tag13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tags" Target="../tags/tag1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tags" Target="../tags/tag17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ags" Target="../tags/tag16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tags" Target="../tags/tag1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ags" Target="../tags/tag20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tags" Target="../tags/tag19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tags" Target="../tags/tag2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tags" Target="../tags/tag23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tags" Target="../tags/tag22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theme" Target="../theme/theme8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tags" Target="../tags/tag24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tags" Target="../tags/tag26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tags" Target="../tags/tag25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theme" Target="../theme/theme9.xml"/><Relationship Id="rId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tags" Target="../tags/tag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2018/8/25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KSO_TEMPLATE" hidden="1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240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KSO_TEMPLATE" hidden="1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969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KSO_TEMPLATE" hidden="1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969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KSO_TEMPLATE" hidden="1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771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KSO_TEMPLATE" hidden="1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199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KSO_TEMPLATE" hidden="1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72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KSO_TEMPLATE" hidden="1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39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KSO_TEMPLATE" hidden="1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385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2018/8/25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KSO_TEMPLATE" hidden="1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896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4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4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4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4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44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45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46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47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48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4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5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51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5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53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54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55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56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57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58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59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60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61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786765" y="3952875"/>
            <a:ext cx="390588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>
                <a:solidFill>
                  <a:srgbClr val="354E6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ROS</a:t>
            </a:r>
            <a:r>
              <a:rPr lang="zh-CN" altLang="en-US" sz="4800" b="1">
                <a:solidFill>
                  <a:srgbClr val="354E6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入门教程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677920" y="4658360"/>
            <a:ext cx="33909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rgbClr val="354E65"/>
                </a:solidFill>
                <a:latin typeface="微软雅黑" panose="020B0503020204020204" charset="-122"/>
                <a:ea typeface="微软雅黑" panose="020B0503020204020204" charset="-122"/>
              </a:rPr>
              <a:t>----</a:t>
            </a:r>
            <a:r>
              <a:rPr lang="en-US" altLang="zh-CN" sz="4400" b="1" dirty="0" err="1" smtClean="0">
                <a:solidFill>
                  <a:srgbClr val="354E65"/>
                </a:solidFill>
                <a:latin typeface="微软雅黑" panose="020B0503020204020204" charset="-122"/>
                <a:ea typeface="微软雅黑" panose="020B0503020204020204" charset="-122"/>
              </a:rPr>
              <a:t>MoveIt</a:t>
            </a:r>
            <a:r>
              <a:rPr lang="en-US" altLang="zh-CN" sz="4400" b="1" dirty="0" smtClean="0">
                <a:solidFill>
                  <a:srgbClr val="354E65"/>
                </a:solidFill>
                <a:latin typeface="微软雅黑" panose="020B0503020204020204" charset="-122"/>
                <a:ea typeface="微软雅黑" panose="020B0503020204020204" charset="-122"/>
              </a:rPr>
              <a:t>!</a:t>
            </a:r>
            <a:endParaRPr lang="en-US" altLang="zh-CN" sz="4400" b="1" dirty="0">
              <a:solidFill>
                <a:srgbClr val="354E6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34110" y="5437505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354E65"/>
                </a:solidFill>
              </a:rPr>
              <a:t>主讲教师</a:t>
            </a:r>
            <a:r>
              <a:rPr lang="zh-CN" altLang="en-US" sz="3200" dirty="0" smtClean="0">
                <a:solidFill>
                  <a:srgbClr val="354E65"/>
                </a:solidFill>
              </a:rPr>
              <a:t>：李德众</a:t>
            </a:r>
            <a:endParaRPr lang="en-US" altLang="zh-CN" sz="3200" dirty="0">
              <a:solidFill>
                <a:srgbClr val="354E65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 2050"/>
          <p:cNvSpPr/>
          <p:nvPr/>
        </p:nvSpPr>
        <p:spPr bwMode="auto">
          <a:xfrm>
            <a:off x="3526155" y="1829435"/>
            <a:ext cx="5332730" cy="3288030"/>
          </a:xfrm>
          <a:custGeom>
            <a:avLst/>
            <a:gdLst>
              <a:gd name="T0" fmla="*/ 151004 w 5185"/>
              <a:gd name="T1" fmla="*/ 1065477 h 3880"/>
              <a:gd name="T2" fmla="*/ 1873403 w 5185"/>
              <a:gd name="T3" fmla="*/ 1297678 h 3880"/>
              <a:gd name="T4" fmla="*/ 751713 w 5185"/>
              <a:gd name="T5" fmla="*/ 1241832 h 3880"/>
              <a:gd name="T6" fmla="*/ 1108464 w 5185"/>
              <a:gd name="T7" fmla="*/ 1148144 h 3880"/>
              <a:gd name="T8" fmla="*/ 751713 w 5185"/>
              <a:gd name="T9" fmla="*/ 1241832 h 3880"/>
              <a:gd name="T10" fmla="*/ 1726808 w 5185"/>
              <a:gd name="T11" fmla="*/ 1012203 h 3880"/>
              <a:gd name="T12" fmla="*/ 1726073 w 5185"/>
              <a:gd name="T13" fmla="*/ 1007794 h 3880"/>
              <a:gd name="T14" fmla="*/ 1726808 w 5185"/>
              <a:gd name="T15" fmla="*/ 44089 h 3880"/>
              <a:gd name="T16" fmla="*/ 1726441 w 5185"/>
              <a:gd name="T17" fmla="*/ 39680 h 3880"/>
              <a:gd name="T18" fmla="*/ 1724604 w 5185"/>
              <a:gd name="T19" fmla="*/ 30862 h 3880"/>
              <a:gd name="T20" fmla="*/ 1721297 w 5185"/>
              <a:gd name="T21" fmla="*/ 23147 h 3880"/>
              <a:gd name="T22" fmla="*/ 1716888 w 5185"/>
              <a:gd name="T23" fmla="*/ 15798 h 3880"/>
              <a:gd name="T24" fmla="*/ 1711010 w 5185"/>
              <a:gd name="T25" fmla="*/ 9920 h 3880"/>
              <a:gd name="T26" fmla="*/ 1703662 w 5185"/>
              <a:gd name="T27" fmla="*/ 5144 h 3880"/>
              <a:gd name="T28" fmla="*/ 1695946 w 5185"/>
              <a:gd name="T29" fmla="*/ 1837 h 3880"/>
              <a:gd name="T30" fmla="*/ 1687128 w 5185"/>
              <a:gd name="T31" fmla="*/ 367 h 3880"/>
              <a:gd name="T32" fmla="*/ 222281 w 5185"/>
              <a:gd name="T33" fmla="*/ 0 h 3880"/>
              <a:gd name="T34" fmla="*/ 217872 w 5185"/>
              <a:gd name="T35" fmla="*/ 367 h 3880"/>
              <a:gd name="T36" fmla="*/ 209054 w 5185"/>
              <a:gd name="T37" fmla="*/ 1837 h 3880"/>
              <a:gd name="T38" fmla="*/ 201338 w 5185"/>
              <a:gd name="T39" fmla="*/ 5144 h 3880"/>
              <a:gd name="T40" fmla="*/ 194358 w 5185"/>
              <a:gd name="T41" fmla="*/ 9920 h 3880"/>
              <a:gd name="T42" fmla="*/ 188112 w 5185"/>
              <a:gd name="T43" fmla="*/ 15798 h 3880"/>
              <a:gd name="T44" fmla="*/ 183336 w 5185"/>
              <a:gd name="T45" fmla="*/ 23147 h 3880"/>
              <a:gd name="T46" fmla="*/ 180029 w 5185"/>
              <a:gd name="T47" fmla="*/ 30862 h 3880"/>
              <a:gd name="T48" fmla="*/ 178559 w 5185"/>
              <a:gd name="T49" fmla="*/ 39680 h 3880"/>
              <a:gd name="T50" fmla="*/ 178192 w 5185"/>
              <a:gd name="T51" fmla="*/ 1003386 h 3880"/>
              <a:gd name="T52" fmla="*/ 178559 w 5185"/>
              <a:gd name="T53" fmla="*/ 1007794 h 3880"/>
              <a:gd name="T54" fmla="*/ 178192 w 5185"/>
              <a:gd name="T55" fmla="*/ 1012203 h 3880"/>
              <a:gd name="T56" fmla="*/ 1727176 w 5185"/>
              <a:gd name="T57" fmla="*/ 1012571 h 3880"/>
              <a:gd name="T58" fmla="*/ 1616954 w 5185"/>
              <a:gd name="T59" fmla="*/ 937620 h 3880"/>
              <a:gd name="T60" fmla="*/ 288046 w 5185"/>
              <a:gd name="T61" fmla="*/ 109854 h 3880"/>
              <a:gd name="T62" fmla="*/ 1616954 w 5185"/>
              <a:gd name="T63" fmla="*/ 937620 h 3880"/>
              <a:gd name="T64" fmla="*/ 4409 w 5185"/>
              <a:gd name="T65" fmla="*/ 1350584 h 3880"/>
              <a:gd name="T66" fmla="*/ 0 w 5185"/>
              <a:gd name="T67" fmla="*/ 1359402 h 3880"/>
              <a:gd name="T68" fmla="*/ 735 w 5185"/>
              <a:gd name="T69" fmla="*/ 1369322 h 3880"/>
              <a:gd name="T70" fmla="*/ 3307 w 5185"/>
              <a:gd name="T71" fmla="*/ 1379977 h 3880"/>
              <a:gd name="T72" fmla="*/ 7348 w 5185"/>
              <a:gd name="T73" fmla="*/ 1390999 h 3880"/>
              <a:gd name="T74" fmla="*/ 13227 w 5185"/>
              <a:gd name="T75" fmla="*/ 1401654 h 3880"/>
              <a:gd name="T76" fmla="*/ 19473 w 5185"/>
              <a:gd name="T77" fmla="*/ 1411206 h 3880"/>
              <a:gd name="T78" fmla="*/ 26821 w 5185"/>
              <a:gd name="T79" fmla="*/ 1418554 h 3880"/>
              <a:gd name="T80" fmla="*/ 35271 w 5185"/>
              <a:gd name="T81" fmla="*/ 1423698 h 3880"/>
              <a:gd name="T82" fmla="*/ 41884 w 5185"/>
              <a:gd name="T83" fmla="*/ 1425168 h 3880"/>
              <a:gd name="T84" fmla="*/ 1860911 w 5185"/>
              <a:gd name="T85" fmla="*/ 1425535 h 3880"/>
              <a:gd name="T86" fmla="*/ 1863116 w 5185"/>
              <a:gd name="T87" fmla="*/ 1425168 h 3880"/>
              <a:gd name="T88" fmla="*/ 1869729 w 5185"/>
              <a:gd name="T89" fmla="*/ 1423698 h 3880"/>
              <a:gd name="T90" fmla="*/ 1878179 w 5185"/>
              <a:gd name="T91" fmla="*/ 1418554 h 3880"/>
              <a:gd name="T92" fmla="*/ 1885527 w 5185"/>
              <a:gd name="T93" fmla="*/ 1411206 h 3880"/>
              <a:gd name="T94" fmla="*/ 1892141 w 5185"/>
              <a:gd name="T95" fmla="*/ 1401654 h 3880"/>
              <a:gd name="T96" fmla="*/ 1897652 w 5185"/>
              <a:gd name="T97" fmla="*/ 1390999 h 3880"/>
              <a:gd name="T98" fmla="*/ 1901693 w 5185"/>
              <a:gd name="T99" fmla="*/ 1379977 h 3880"/>
              <a:gd name="T100" fmla="*/ 1903898 w 5185"/>
              <a:gd name="T101" fmla="*/ 1369322 h 3880"/>
              <a:gd name="T102" fmla="*/ 1905000 w 5185"/>
              <a:gd name="T103" fmla="*/ 1359402 h 388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185" h="3880">
                <a:moveTo>
                  <a:pt x="4775" y="2900"/>
                </a:moveTo>
                <a:lnTo>
                  <a:pt x="411" y="2900"/>
                </a:lnTo>
                <a:lnTo>
                  <a:pt x="87" y="3532"/>
                </a:lnTo>
                <a:lnTo>
                  <a:pt x="5099" y="3532"/>
                </a:lnTo>
                <a:lnTo>
                  <a:pt x="4775" y="2900"/>
                </a:lnTo>
                <a:close/>
                <a:moveTo>
                  <a:pt x="2046" y="3380"/>
                </a:moveTo>
                <a:lnTo>
                  <a:pt x="2181" y="3125"/>
                </a:lnTo>
                <a:lnTo>
                  <a:pt x="3017" y="3125"/>
                </a:lnTo>
                <a:lnTo>
                  <a:pt x="3139" y="3380"/>
                </a:lnTo>
                <a:lnTo>
                  <a:pt x="2046" y="3380"/>
                </a:lnTo>
                <a:close/>
                <a:moveTo>
                  <a:pt x="4700" y="2755"/>
                </a:moveTo>
                <a:lnTo>
                  <a:pt x="4700" y="2755"/>
                </a:lnTo>
                <a:lnTo>
                  <a:pt x="4698" y="2743"/>
                </a:lnTo>
                <a:lnTo>
                  <a:pt x="4700" y="2731"/>
                </a:lnTo>
                <a:lnTo>
                  <a:pt x="4700" y="120"/>
                </a:lnTo>
                <a:lnTo>
                  <a:pt x="4699" y="108"/>
                </a:lnTo>
                <a:lnTo>
                  <a:pt x="4697" y="95"/>
                </a:lnTo>
                <a:lnTo>
                  <a:pt x="4694" y="84"/>
                </a:lnTo>
                <a:lnTo>
                  <a:pt x="4690" y="73"/>
                </a:lnTo>
                <a:lnTo>
                  <a:pt x="4685" y="63"/>
                </a:lnTo>
                <a:lnTo>
                  <a:pt x="4680" y="53"/>
                </a:lnTo>
                <a:lnTo>
                  <a:pt x="4673" y="43"/>
                </a:lnTo>
                <a:lnTo>
                  <a:pt x="4665" y="34"/>
                </a:lnTo>
                <a:lnTo>
                  <a:pt x="4657" y="27"/>
                </a:lnTo>
                <a:lnTo>
                  <a:pt x="4647" y="20"/>
                </a:lnTo>
                <a:lnTo>
                  <a:pt x="4637" y="14"/>
                </a:lnTo>
                <a:lnTo>
                  <a:pt x="4627" y="9"/>
                </a:lnTo>
                <a:lnTo>
                  <a:pt x="4616" y="5"/>
                </a:lnTo>
                <a:lnTo>
                  <a:pt x="4605" y="2"/>
                </a:lnTo>
                <a:lnTo>
                  <a:pt x="4592" y="1"/>
                </a:lnTo>
                <a:lnTo>
                  <a:pt x="4580" y="0"/>
                </a:lnTo>
                <a:lnTo>
                  <a:pt x="605" y="0"/>
                </a:lnTo>
                <a:lnTo>
                  <a:pt x="593" y="1"/>
                </a:lnTo>
                <a:lnTo>
                  <a:pt x="581" y="2"/>
                </a:lnTo>
                <a:lnTo>
                  <a:pt x="569" y="5"/>
                </a:lnTo>
                <a:lnTo>
                  <a:pt x="558" y="9"/>
                </a:lnTo>
                <a:lnTo>
                  <a:pt x="548" y="14"/>
                </a:lnTo>
                <a:lnTo>
                  <a:pt x="538" y="20"/>
                </a:lnTo>
                <a:lnTo>
                  <a:pt x="529" y="27"/>
                </a:lnTo>
                <a:lnTo>
                  <a:pt x="521" y="34"/>
                </a:lnTo>
                <a:lnTo>
                  <a:pt x="512" y="43"/>
                </a:lnTo>
                <a:lnTo>
                  <a:pt x="505" y="53"/>
                </a:lnTo>
                <a:lnTo>
                  <a:pt x="499" y="63"/>
                </a:lnTo>
                <a:lnTo>
                  <a:pt x="494" y="73"/>
                </a:lnTo>
                <a:lnTo>
                  <a:pt x="490" y="84"/>
                </a:lnTo>
                <a:lnTo>
                  <a:pt x="488" y="95"/>
                </a:lnTo>
                <a:lnTo>
                  <a:pt x="486" y="108"/>
                </a:lnTo>
                <a:lnTo>
                  <a:pt x="485" y="120"/>
                </a:lnTo>
                <a:lnTo>
                  <a:pt x="485" y="2731"/>
                </a:lnTo>
                <a:lnTo>
                  <a:pt x="486" y="2743"/>
                </a:lnTo>
                <a:lnTo>
                  <a:pt x="485" y="2755"/>
                </a:lnTo>
                <a:lnTo>
                  <a:pt x="484" y="2756"/>
                </a:lnTo>
                <a:lnTo>
                  <a:pt x="4701" y="2756"/>
                </a:lnTo>
                <a:lnTo>
                  <a:pt x="4700" y="2755"/>
                </a:lnTo>
                <a:close/>
                <a:moveTo>
                  <a:pt x="4401" y="2552"/>
                </a:moveTo>
                <a:lnTo>
                  <a:pt x="784" y="2552"/>
                </a:lnTo>
                <a:lnTo>
                  <a:pt x="784" y="299"/>
                </a:lnTo>
                <a:lnTo>
                  <a:pt x="4401" y="299"/>
                </a:lnTo>
                <a:lnTo>
                  <a:pt x="4401" y="2552"/>
                </a:lnTo>
                <a:close/>
                <a:moveTo>
                  <a:pt x="5172" y="3676"/>
                </a:moveTo>
                <a:lnTo>
                  <a:pt x="12" y="3676"/>
                </a:lnTo>
                <a:lnTo>
                  <a:pt x="0" y="3700"/>
                </a:lnTo>
                <a:lnTo>
                  <a:pt x="1" y="3713"/>
                </a:lnTo>
                <a:lnTo>
                  <a:pt x="2" y="3727"/>
                </a:lnTo>
                <a:lnTo>
                  <a:pt x="5" y="3741"/>
                </a:lnTo>
                <a:lnTo>
                  <a:pt x="9" y="3756"/>
                </a:lnTo>
                <a:lnTo>
                  <a:pt x="14" y="3771"/>
                </a:lnTo>
                <a:lnTo>
                  <a:pt x="20" y="3786"/>
                </a:lnTo>
                <a:lnTo>
                  <a:pt x="28" y="3801"/>
                </a:lnTo>
                <a:lnTo>
                  <a:pt x="36" y="3815"/>
                </a:lnTo>
                <a:lnTo>
                  <a:pt x="44" y="3828"/>
                </a:lnTo>
                <a:lnTo>
                  <a:pt x="53" y="3841"/>
                </a:lnTo>
                <a:lnTo>
                  <a:pt x="63" y="3852"/>
                </a:lnTo>
                <a:lnTo>
                  <a:pt x="73" y="3861"/>
                </a:lnTo>
                <a:lnTo>
                  <a:pt x="85" y="3869"/>
                </a:lnTo>
                <a:lnTo>
                  <a:pt x="96" y="3875"/>
                </a:lnTo>
                <a:lnTo>
                  <a:pt x="108" y="3878"/>
                </a:lnTo>
                <a:lnTo>
                  <a:pt x="114" y="3879"/>
                </a:lnTo>
                <a:lnTo>
                  <a:pt x="120" y="3880"/>
                </a:lnTo>
                <a:lnTo>
                  <a:pt x="5065" y="3880"/>
                </a:lnTo>
                <a:lnTo>
                  <a:pt x="5071" y="3879"/>
                </a:lnTo>
                <a:lnTo>
                  <a:pt x="5077" y="3878"/>
                </a:lnTo>
                <a:lnTo>
                  <a:pt x="5089" y="3875"/>
                </a:lnTo>
                <a:lnTo>
                  <a:pt x="5101" y="3869"/>
                </a:lnTo>
                <a:lnTo>
                  <a:pt x="5112" y="3861"/>
                </a:lnTo>
                <a:lnTo>
                  <a:pt x="5122" y="3852"/>
                </a:lnTo>
                <a:lnTo>
                  <a:pt x="5132" y="3841"/>
                </a:lnTo>
                <a:lnTo>
                  <a:pt x="5141" y="3828"/>
                </a:lnTo>
                <a:lnTo>
                  <a:pt x="5150" y="3815"/>
                </a:lnTo>
                <a:lnTo>
                  <a:pt x="5158" y="3801"/>
                </a:lnTo>
                <a:lnTo>
                  <a:pt x="5165" y="3786"/>
                </a:lnTo>
                <a:lnTo>
                  <a:pt x="5171" y="3771"/>
                </a:lnTo>
                <a:lnTo>
                  <a:pt x="5176" y="3756"/>
                </a:lnTo>
                <a:lnTo>
                  <a:pt x="5180" y="3741"/>
                </a:lnTo>
                <a:lnTo>
                  <a:pt x="5182" y="3727"/>
                </a:lnTo>
                <a:lnTo>
                  <a:pt x="5184" y="3713"/>
                </a:lnTo>
                <a:lnTo>
                  <a:pt x="5185" y="3700"/>
                </a:lnTo>
                <a:lnTo>
                  <a:pt x="5172" y="3676"/>
                </a:lnTo>
                <a:close/>
              </a:path>
            </a:pathLst>
          </a:custGeom>
          <a:solidFill>
            <a:srgbClr val="C3DB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bIns="360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3365" y="121920"/>
            <a:ext cx="859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rgbClr val="446382"/>
                </a:solidFill>
              </a:rPr>
              <a:t>MoveIt</a:t>
            </a:r>
            <a:r>
              <a:rPr lang="en-US" altLang="zh-CN" sz="1600" dirty="0">
                <a:solidFill>
                  <a:srgbClr val="446382"/>
                </a:solidFill>
              </a:rPr>
              <a:t>!</a:t>
            </a:r>
            <a:endParaRPr lang="zh-CN" altLang="zh-CN" sz="1600" dirty="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446382"/>
                </a:solidFill>
              </a:rPr>
              <a:t>创建机器臂模型与配置文件</a:t>
            </a:r>
            <a:endParaRPr lang="zh-CN" altLang="zh-CN" sz="1600" dirty="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428528" y="2260547"/>
            <a:ext cx="15279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>
                <a:solidFill>
                  <a:srgbClr val="446382"/>
                </a:solidFill>
              </a:rPr>
              <a:t>MoveIt</a:t>
            </a:r>
            <a:r>
              <a:rPr lang="en-US" altLang="zh-CN" sz="3200" dirty="0">
                <a:solidFill>
                  <a:srgbClr val="446382"/>
                </a:solidFill>
              </a:rPr>
              <a:t>!</a:t>
            </a:r>
            <a:endParaRPr lang="zh-CN" altLang="zh-CN" sz="3200" dirty="0">
              <a:solidFill>
                <a:srgbClr val="446382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15192" y="2958584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446382"/>
                </a:solidFill>
              </a:rPr>
              <a:t>创建机械臂模型与配置文件</a:t>
            </a:r>
            <a:endParaRPr lang="zh-CN" altLang="zh-CN" dirty="0">
              <a:solidFill>
                <a:srgbClr val="44638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77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3365" y="121920"/>
            <a:ext cx="859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rgbClr val="446382"/>
                </a:solidFill>
              </a:rPr>
              <a:t>MoveIt</a:t>
            </a:r>
            <a:r>
              <a:rPr lang="en-US" altLang="zh-CN" sz="1600" dirty="0">
                <a:solidFill>
                  <a:srgbClr val="446382"/>
                </a:solidFill>
              </a:rPr>
              <a:t>!</a:t>
            </a:r>
            <a:endParaRPr lang="zh-CN" altLang="zh-CN" sz="1600" dirty="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446382"/>
                </a:solidFill>
              </a:rPr>
              <a:t>创建机器臂模型与配置文件</a:t>
            </a:r>
            <a:endParaRPr lang="zh-CN" altLang="zh-CN" sz="1600" dirty="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98" y="840875"/>
            <a:ext cx="4963184" cy="5436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475" y="3419475"/>
            <a:ext cx="19050" cy="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553" y="943628"/>
            <a:ext cx="6889727" cy="5333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253365" y="1069382"/>
            <a:ext cx="4504615" cy="2712203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130658" y="1952786"/>
            <a:ext cx="1410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材料定义</a:t>
            </a:r>
            <a:endParaRPr lang="zh-CN" altLang="en-US" b="1" dirty="0"/>
          </a:p>
        </p:txBody>
      </p:sp>
      <p:sp>
        <p:nvSpPr>
          <p:cNvPr id="13" name="矩形 12"/>
          <p:cNvSpPr/>
          <p:nvPr/>
        </p:nvSpPr>
        <p:spPr>
          <a:xfrm>
            <a:off x="5126553" y="1177870"/>
            <a:ext cx="6636661" cy="3781587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9813915" y="2137452"/>
            <a:ext cx="1410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属性</a:t>
            </a:r>
            <a:r>
              <a:rPr lang="zh-CN" altLang="en-US" b="1" dirty="0" smtClean="0"/>
              <a:t>定义</a:t>
            </a:r>
            <a:endParaRPr lang="zh-CN" altLang="en-US" b="1" dirty="0"/>
          </a:p>
        </p:txBody>
      </p:sp>
      <p:sp>
        <p:nvSpPr>
          <p:cNvPr id="15" name="矩形 14"/>
          <p:cNvSpPr/>
          <p:nvPr/>
        </p:nvSpPr>
        <p:spPr>
          <a:xfrm>
            <a:off x="5126553" y="5222929"/>
            <a:ext cx="6636661" cy="1054681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9702844" y="5222929"/>
            <a:ext cx="1688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惯性矩阵定义</a:t>
            </a:r>
            <a:endParaRPr lang="zh-CN" altLang="en-US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913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3365" y="121920"/>
            <a:ext cx="859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rgbClr val="446382"/>
                </a:solidFill>
              </a:rPr>
              <a:t>MoveIt</a:t>
            </a:r>
            <a:r>
              <a:rPr lang="en-US" altLang="zh-CN" sz="1600" dirty="0">
                <a:solidFill>
                  <a:srgbClr val="446382"/>
                </a:solidFill>
              </a:rPr>
              <a:t>!</a:t>
            </a:r>
            <a:endParaRPr lang="zh-CN" altLang="zh-CN" sz="1600" dirty="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446382"/>
                </a:solidFill>
              </a:rPr>
              <a:t>创建机器臂模型与配置文件</a:t>
            </a:r>
            <a:endParaRPr lang="zh-CN" altLang="zh-CN" sz="1600" dirty="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393" y="1022960"/>
            <a:ext cx="8213059" cy="5208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740805" y="1162373"/>
            <a:ext cx="8457080" cy="1906291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7222210" y="1264003"/>
            <a:ext cx="2014780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l</a:t>
            </a:r>
            <a:r>
              <a:rPr lang="en-US" altLang="zh-CN" b="1" dirty="0" smtClean="0"/>
              <a:t>ink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 smtClean="0"/>
              <a:t>Visual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 smtClean="0"/>
              <a:t>Collision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 smtClean="0"/>
              <a:t>Inertial</a:t>
            </a:r>
          </a:p>
        </p:txBody>
      </p:sp>
      <p:sp>
        <p:nvSpPr>
          <p:cNvPr id="9" name="矩形 8"/>
          <p:cNvSpPr/>
          <p:nvPr/>
        </p:nvSpPr>
        <p:spPr>
          <a:xfrm>
            <a:off x="1740805" y="3150763"/>
            <a:ext cx="8457080" cy="953146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356529" y="3399068"/>
            <a:ext cx="2014780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/>
              <a:t>joint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098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3365" y="121920"/>
            <a:ext cx="859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rgbClr val="446382"/>
                </a:solidFill>
              </a:rPr>
              <a:t>MoveIt</a:t>
            </a:r>
            <a:r>
              <a:rPr lang="en-US" altLang="zh-CN" sz="1600" dirty="0">
                <a:solidFill>
                  <a:srgbClr val="446382"/>
                </a:solidFill>
              </a:rPr>
              <a:t>!</a:t>
            </a:r>
            <a:endParaRPr lang="zh-CN" altLang="zh-CN" sz="1600" dirty="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446382"/>
                </a:solidFill>
              </a:rPr>
              <a:t>创建机器臂模型与配置文件</a:t>
            </a:r>
            <a:endParaRPr lang="zh-CN" altLang="zh-CN" sz="1600" dirty="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28" y="1226256"/>
            <a:ext cx="3809964" cy="5035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28" y="1534333"/>
            <a:ext cx="6708588" cy="462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/>
          <p:cNvSpPr/>
          <p:nvPr/>
        </p:nvSpPr>
        <p:spPr>
          <a:xfrm>
            <a:off x="683130" y="1162373"/>
            <a:ext cx="3945262" cy="5115237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347634" y="2570092"/>
            <a:ext cx="114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颜色设置</a:t>
            </a:r>
            <a:endParaRPr lang="zh-CN" altLang="en-US" b="1" dirty="0"/>
          </a:p>
        </p:txBody>
      </p:sp>
      <p:sp>
        <p:nvSpPr>
          <p:cNvPr id="14" name="矩形 13"/>
          <p:cNvSpPr/>
          <p:nvPr/>
        </p:nvSpPr>
        <p:spPr>
          <a:xfrm>
            <a:off x="4918628" y="1720313"/>
            <a:ext cx="6581114" cy="2023872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9807844" y="3117611"/>
            <a:ext cx="114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传动接口</a:t>
            </a:r>
            <a:endParaRPr lang="zh-CN" altLang="en-US" b="1" dirty="0"/>
          </a:p>
        </p:txBody>
      </p:sp>
      <p:sp>
        <p:nvSpPr>
          <p:cNvPr id="16" name="矩形 15"/>
          <p:cNvSpPr/>
          <p:nvPr/>
        </p:nvSpPr>
        <p:spPr>
          <a:xfrm>
            <a:off x="4918628" y="5331417"/>
            <a:ext cx="6581114" cy="823062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9234406" y="5742817"/>
            <a:ext cx="198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/>
              <a:t>Controler</a:t>
            </a:r>
            <a:r>
              <a:rPr lang="zh-CN" altLang="en-US" b="1" dirty="0" smtClean="0"/>
              <a:t>插件</a:t>
            </a:r>
            <a:endParaRPr lang="zh-CN" altLang="en-US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488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3365" y="121920"/>
            <a:ext cx="859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rgbClr val="446382"/>
                </a:solidFill>
              </a:rPr>
              <a:t>MoveIt</a:t>
            </a:r>
            <a:r>
              <a:rPr lang="en-US" altLang="zh-CN" sz="1600" dirty="0">
                <a:solidFill>
                  <a:srgbClr val="446382"/>
                </a:solidFill>
              </a:rPr>
              <a:t>!</a:t>
            </a:r>
            <a:endParaRPr lang="zh-CN" altLang="zh-CN" sz="1600" dirty="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446382"/>
                </a:solidFill>
              </a:rPr>
              <a:t>创建机器臂模型与配置文件</a:t>
            </a:r>
            <a:endParaRPr lang="zh-CN" altLang="zh-CN" sz="1600" dirty="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1828800"/>
            <a:ext cx="11306175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683130" y="3316637"/>
            <a:ext cx="10785616" cy="1100379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9758766" y="3426241"/>
            <a:ext cx="1465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/>
              <a:t>Joint_state</a:t>
            </a:r>
            <a:endParaRPr lang="zh-CN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9758766" y="3947973"/>
            <a:ext cx="1465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/>
              <a:t>tf</a:t>
            </a:r>
            <a:endParaRPr lang="zh-CN" alt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3533614" y="5486400"/>
            <a:ext cx="494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m</a:t>
            </a:r>
            <a:r>
              <a:rPr lang="en-US" altLang="zh-CN" b="1" dirty="0" err="1" smtClean="0"/>
              <a:t>arm_description</a:t>
            </a:r>
            <a:r>
              <a:rPr lang="en-US" altLang="zh-CN" b="1" dirty="0" smtClean="0"/>
              <a:t>/launch/</a:t>
            </a:r>
            <a:r>
              <a:rPr lang="en-US" altLang="zh-CN" b="1" dirty="0" err="1" smtClean="0"/>
              <a:t>view_arm.launch</a:t>
            </a:r>
            <a:endParaRPr lang="zh-CN" altLang="en-US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570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3365" y="121920"/>
            <a:ext cx="859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rgbClr val="446382"/>
                </a:solidFill>
              </a:rPr>
              <a:t>MoveIt</a:t>
            </a:r>
            <a:r>
              <a:rPr lang="en-US" altLang="zh-CN" sz="1600" dirty="0">
                <a:solidFill>
                  <a:srgbClr val="446382"/>
                </a:solidFill>
              </a:rPr>
              <a:t>!</a:t>
            </a:r>
            <a:endParaRPr lang="zh-CN" altLang="zh-CN" sz="1600" dirty="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446382"/>
                </a:solidFill>
              </a:rPr>
              <a:t>创建机器臂模型与配置文件</a:t>
            </a:r>
            <a:endParaRPr lang="zh-CN" altLang="zh-CN" sz="1600" dirty="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676" y="959250"/>
            <a:ext cx="6726317" cy="4613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圆角矩形 1"/>
          <p:cNvSpPr/>
          <p:nvPr/>
        </p:nvSpPr>
        <p:spPr>
          <a:xfrm>
            <a:off x="2479675" y="5780868"/>
            <a:ext cx="6726318" cy="49674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模型可视化  </a:t>
            </a:r>
            <a:r>
              <a:rPr lang="en-US" altLang="zh-CN" dirty="0" smtClean="0"/>
              <a:t>$</a:t>
            </a:r>
            <a:r>
              <a:rPr lang="en-US" altLang="zh-CN" dirty="0" err="1" smtClean="0"/>
              <a:t>roslaunch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marm_description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view_arm.launch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824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3365" y="121920"/>
            <a:ext cx="859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rgbClr val="446382"/>
                </a:solidFill>
              </a:rPr>
              <a:t>MoveIt</a:t>
            </a:r>
            <a:r>
              <a:rPr lang="en-US" altLang="zh-CN" sz="1600" dirty="0">
                <a:solidFill>
                  <a:srgbClr val="446382"/>
                </a:solidFill>
              </a:rPr>
              <a:t>!</a:t>
            </a:r>
            <a:endParaRPr lang="zh-CN" altLang="zh-CN" sz="1600" dirty="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446382"/>
                </a:solidFill>
              </a:rPr>
              <a:t>创建机器臂模型与配置文件</a:t>
            </a:r>
            <a:endParaRPr lang="zh-CN" altLang="zh-CN" sz="1600" dirty="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776" y="1086464"/>
            <a:ext cx="7811145" cy="4413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圆角矩形 7"/>
          <p:cNvSpPr/>
          <p:nvPr/>
        </p:nvSpPr>
        <p:spPr>
          <a:xfrm>
            <a:off x="2309248" y="5641383"/>
            <a:ext cx="7361694" cy="63622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启动</a:t>
            </a:r>
            <a:r>
              <a:rPr lang="en-US" altLang="zh-CN" b="1" dirty="0" err="1" smtClean="0"/>
              <a:t>MoveIt</a:t>
            </a:r>
            <a:r>
              <a:rPr lang="en-US" altLang="zh-CN" b="1" dirty="0" smtClean="0"/>
              <a:t>!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Setup Assistant</a:t>
            </a:r>
          </a:p>
          <a:p>
            <a:pPr algn="ctr"/>
            <a:r>
              <a:rPr lang="zh-CN" altLang="en-US" b="1" dirty="0" smtClean="0"/>
              <a:t> </a:t>
            </a:r>
            <a:r>
              <a:rPr lang="en-US" altLang="zh-CN" dirty="0" smtClean="0"/>
              <a:t>$</a:t>
            </a:r>
            <a:r>
              <a:rPr lang="en-US" altLang="zh-CN" dirty="0" err="1" smtClean="0"/>
              <a:t>roslaunch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moveit_setup_assistant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moveit_setup_assistant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288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3365" y="121920"/>
            <a:ext cx="859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rgbClr val="446382"/>
                </a:solidFill>
              </a:rPr>
              <a:t>MoveIt</a:t>
            </a:r>
            <a:r>
              <a:rPr lang="en-US" altLang="zh-CN" sz="1600" dirty="0">
                <a:solidFill>
                  <a:srgbClr val="446382"/>
                </a:solidFill>
              </a:rPr>
              <a:t>!</a:t>
            </a:r>
            <a:endParaRPr lang="zh-CN" altLang="zh-CN" sz="1600" dirty="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446382"/>
                </a:solidFill>
              </a:rPr>
              <a:t>创建机器臂模型与配置文件</a:t>
            </a:r>
            <a:endParaRPr lang="zh-CN" altLang="zh-CN" sz="1600" dirty="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32" y="820765"/>
            <a:ext cx="9208975" cy="5456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2929180" y="4200042"/>
            <a:ext cx="5129939" cy="1317354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677187" y="4202494"/>
            <a:ext cx="114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选择模型</a:t>
            </a:r>
            <a:endParaRPr lang="zh-CN" altLang="en-US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915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3365" y="121920"/>
            <a:ext cx="859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rgbClr val="446382"/>
                </a:solidFill>
              </a:rPr>
              <a:t>MoveIt</a:t>
            </a:r>
            <a:r>
              <a:rPr lang="en-US" altLang="zh-CN" sz="1600" dirty="0">
                <a:solidFill>
                  <a:srgbClr val="446382"/>
                </a:solidFill>
              </a:rPr>
              <a:t>!</a:t>
            </a:r>
            <a:endParaRPr lang="zh-CN" altLang="zh-CN" sz="1600" dirty="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446382"/>
                </a:solidFill>
              </a:rPr>
              <a:t>创建机器臂模型与配置文件</a:t>
            </a:r>
            <a:endParaRPr lang="zh-CN" altLang="zh-CN" sz="1600" dirty="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05" y="788769"/>
            <a:ext cx="9259666" cy="5488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2929180" y="2479730"/>
            <a:ext cx="5129939" cy="1053460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494149" y="2482183"/>
            <a:ext cx="208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设置碰撞采样点</a:t>
            </a:r>
            <a:endParaRPr lang="zh-CN" altLang="en-US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799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3365" y="121920"/>
            <a:ext cx="859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rgbClr val="446382"/>
                </a:solidFill>
              </a:rPr>
              <a:t>MoveIt</a:t>
            </a:r>
            <a:r>
              <a:rPr lang="en-US" altLang="zh-CN" sz="1600" dirty="0">
                <a:solidFill>
                  <a:srgbClr val="446382"/>
                </a:solidFill>
              </a:rPr>
              <a:t>!</a:t>
            </a:r>
            <a:endParaRPr lang="zh-CN" altLang="zh-CN" sz="1600" dirty="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446382"/>
                </a:solidFill>
              </a:rPr>
              <a:t>创建机器臂模型与配置文件</a:t>
            </a:r>
            <a:endParaRPr lang="zh-CN" altLang="zh-CN" sz="1600" dirty="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97" y="1844297"/>
            <a:ext cx="5723114" cy="3401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207148" y="2508544"/>
            <a:ext cx="3332768" cy="2463611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641100" y="4233491"/>
            <a:ext cx="208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机械臂规划组</a:t>
            </a:r>
            <a:endParaRPr lang="zh-CN" altLang="en-US" b="1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720" y="1844296"/>
            <a:ext cx="5730580" cy="3401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237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3365" y="121920"/>
            <a:ext cx="859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 smtClean="0">
                <a:solidFill>
                  <a:srgbClr val="446382"/>
                </a:solidFill>
              </a:rPr>
              <a:t>MoveIt</a:t>
            </a:r>
            <a:r>
              <a:rPr lang="en-US" altLang="zh-CN" sz="1600" dirty="0" smtClean="0">
                <a:solidFill>
                  <a:srgbClr val="446382"/>
                </a:solidFill>
              </a:rPr>
              <a:t>!</a:t>
            </a:r>
            <a:endParaRPr lang="zh-CN" sz="1600" dirty="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446382"/>
                </a:solidFill>
              </a:rPr>
              <a:t>目录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72185" y="1242060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/>
              <a:t>MoveIt</a:t>
            </a:r>
            <a:r>
              <a:rPr lang="en-US" altLang="zh-CN" sz="2400" dirty="0" smtClean="0"/>
              <a:t>!</a:t>
            </a:r>
            <a:endParaRPr lang="zh-CN" altLang="en-US" sz="2400" dirty="0"/>
          </a:p>
        </p:txBody>
      </p:sp>
      <p:sp>
        <p:nvSpPr>
          <p:cNvPr id="220" name=" 220"/>
          <p:cNvSpPr/>
          <p:nvPr/>
        </p:nvSpPr>
        <p:spPr>
          <a:xfrm>
            <a:off x="3615243" y="2703105"/>
            <a:ext cx="4413250" cy="402590"/>
          </a:xfrm>
          <a:prstGeom prst="homePlate">
            <a:avLst/>
          </a:prstGeom>
          <a:solidFill>
            <a:srgbClr val="C3DB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 err="1" smtClean="0">
                <a:solidFill>
                  <a:schemeClr val="tx1"/>
                </a:solidFill>
              </a:rPr>
              <a:t>MoveIt</a:t>
            </a:r>
            <a:r>
              <a:rPr lang="en-US" altLang="zh-CN" sz="2000" dirty="0" smtClean="0">
                <a:solidFill>
                  <a:schemeClr val="tx1"/>
                </a:solidFill>
              </a:rPr>
              <a:t>!</a:t>
            </a:r>
            <a:r>
              <a:rPr lang="zh-CN" altLang="en-US" sz="2000" dirty="0" smtClean="0">
                <a:solidFill>
                  <a:schemeClr val="tx1"/>
                </a:solidFill>
              </a:rPr>
              <a:t>系统架构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777192" y="2703105"/>
            <a:ext cx="753732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sz="2000" dirty="0" smtClean="0"/>
              <a:t>9.1.1</a:t>
            </a:r>
            <a:endParaRPr lang="en-US" altLang="zh-CN" sz="2000" dirty="0"/>
          </a:p>
        </p:txBody>
      </p:sp>
      <p:sp>
        <p:nvSpPr>
          <p:cNvPr id="12" name=" 220"/>
          <p:cNvSpPr/>
          <p:nvPr/>
        </p:nvSpPr>
        <p:spPr>
          <a:xfrm>
            <a:off x="3615242" y="3675655"/>
            <a:ext cx="5473065" cy="402590"/>
          </a:xfrm>
          <a:prstGeom prst="homePlate">
            <a:avLst/>
          </a:prstGeom>
          <a:solidFill>
            <a:srgbClr val="C3DB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777192" y="3655206"/>
            <a:ext cx="753732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sz="2000" dirty="0" smtClean="0"/>
              <a:t>9.1.2</a:t>
            </a:r>
            <a:endParaRPr lang="en-US" altLang="zh-CN" sz="2000" dirty="0"/>
          </a:p>
        </p:txBody>
      </p:sp>
      <p:sp>
        <p:nvSpPr>
          <p:cNvPr id="21" name="文本框 20"/>
          <p:cNvSpPr txBox="1"/>
          <p:nvPr/>
        </p:nvSpPr>
        <p:spPr>
          <a:xfrm>
            <a:off x="3615243" y="3648783"/>
            <a:ext cx="5473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创建机械臂模型与配置文件</a:t>
            </a:r>
            <a:endParaRPr lang="en-US" altLang="zh-CN" sz="2000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3365" y="121920"/>
            <a:ext cx="859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rgbClr val="446382"/>
                </a:solidFill>
              </a:rPr>
              <a:t>MoveIt</a:t>
            </a:r>
            <a:r>
              <a:rPr lang="en-US" altLang="zh-CN" sz="1600" dirty="0">
                <a:solidFill>
                  <a:srgbClr val="446382"/>
                </a:solidFill>
              </a:rPr>
              <a:t>!</a:t>
            </a:r>
            <a:endParaRPr lang="zh-CN" altLang="zh-CN" sz="1600" dirty="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446382"/>
                </a:solidFill>
              </a:rPr>
              <a:t>创建机器臂模型与配置文件</a:t>
            </a:r>
            <a:endParaRPr lang="zh-CN" altLang="zh-CN" sz="1600" dirty="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88" y="1968285"/>
            <a:ext cx="5455802" cy="322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775" y="788769"/>
            <a:ext cx="4711485" cy="265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775" y="3546731"/>
            <a:ext cx="4711485" cy="2673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/>
        </p:nvSpPr>
        <p:spPr>
          <a:xfrm>
            <a:off x="1720311" y="2572720"/>
            <a:ext cx="3130658" cy="2310620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150519" y="4276045"/>
            <a:ext cx="208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夹爪规划组</a:t>
            </a:r>
            <a:endParaRPr lang="zh-CN" altLang="en-US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535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3365" y="121920"/>
            <a:ext cx="859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rgbClr val="446382"/>
                </a:solidFill>
              </a:rPr>
              <a:t>MoveIt</a:t>
            </a:r>
            <a:r>
              <a:rPr lang="en-US" altLang="zh-CN" sz="1600" dirty="0">
                <a:solidFill>
                  <a:srgbClr val="446382"/>
                </a:solidFill>
              </a:rPr>
              <a:t>!</a:t>
            </a:r>
            <a:endParaRPr lang="zh-CN" altLang="zh-CN" sz="1600" dirty="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446382"/>
                </a:solidFill>
              </a:rPr>
              <a:t>创建机器臂模型与配置文件</a:t>
            </a:r>
            <a:endParaRPr lang="zh-CN" altLang="zh-CN" sz="1600" dirty="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9" y="788769"/>
            <a:ext cx="9716860" cy="5488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2929180" y="2293749"/>
            <a:ext cx="5129939" cy="2789695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974597" y="3348523"/>
            <a:ext cx="2084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建立完成的</a:t>
            </a:r>
            <a:endParaRPr lang="en-US" altLang="zh-CN" b="1" dirty="0" smtClean="0"/>
          </a:p>
          <a:p>
            <a:r>
              <a:rPr lang="zh-CN" altLang="en-US" b="1" dirty="0" smtClean="0"/>
              <a:t>两个规划组</a:t>
            </a:r>
            <a:endParaRPr lang="zh-CN" altLang="en-US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079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3365" y="121920"/>
            <a:ext cx="859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rgbClr val="446382"/>
                </a:solidFill>
              </a:rPr>
              <a:t>MoveIt</a:t>
            </a:r>
            <a:r>
              <a:rPr lang="en-US" altLang="zh-CN" sz="1600" dirty="0">
                <a:solidFill>
                  <a:srgbClr val="446382"/>
                </a:solidFill>
              </a:rPr>
              <a:t>!</a:t>
            </a:r>
            <a:endParaRPr lang="zh-CN" altLang="zh-CN" sz="1600" dirty="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446382"/>
                </a:solidFill>
              </a:rPr>
              <a:t>创建机器臂模型与配置文件</a:t>
            </a:r>
            <a:endParaRPr lang="zh-CN" altLang="zh-CN" sz="1600" dirty="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335" y="788770"/>
            <a:ext cx="9244827" cy="5488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3115159" y="1890793"/>
            <a:ext cx="5129939" cy="3657600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386380" y="4157686"/>
            <a:ext cx="208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自定义位姿</a:t>
            </a:r>
            <a:endParaRPr lang="zh-CN" altLang="en-US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717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3365" y="121920"/>
            <a:ext cx="859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rgbClr val="446382"/>
                </a:solidFill>
              </a:rPr>
              <a:t>MoveIt</a:t>
            </a:r>
            <a:r>
              <a:rPr lang="en-US" altLang="zh-CN" sz="1600" dirty="0">
                <a:solidFill>
                  <a:srgbClr val="446382"/>
                </a:solidFill>
              </a:rPr>
              <a:t>!</a:t>
            </a:r>
            <a:endParaRPr lang="zh-CN" altLang="zh-CN" sz="1600" dirty="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446382"/>
                </a:solidFill>
              </a:rPr>
              <a:t>创建机器臂模型与配置文件</a:t>
            </a:r>
            <a:endParaRPr lang="zh-CN" altLang="zh-CN" sz="1600" dirty="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788769"/>
            <a:ext cx="9753600" cy="5488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3006670" y="1813301"/>
            <a:ext cx="5641384" cy="3548687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641743" y="4527018"/>
            <a:ext cx="208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末</a:t>
            </a:r>
            <a:r>
              <a:rPr lang="zh-CN" altLang="en-US" b="1" dirty="0" smtClean="0"/>
              <a:t>端夹爪配置</a:t>
            </a:r>
            <a:endParaRPr lang="zh-CN" altLang="en-US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635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3365" y="121920"/>
            <a:ext cx="859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rgbClr val="446382"/>
                </a:solidFill>
              </a:rPr>
              <a:t>MoveIt</a:t>
            </a:r>
            <a:r>
              <a:rPr lang="en-US" altLang="zh-CN" sz="1600" dirty="0">
                <a:solidFill>
                  <a:srgbClr val="446382"/>
                </a:solidFill>
              </a:rPr>
              <a:t>!</a:t>
            </a:r>
            <a:endParaRPr lang="zh-CN" altLang="zh-CN" sz="1600" dirty="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446382"/>
                </a:solidFill>
              </a:rPr>
              <a:t>创建机器臂模型与配置文件</a:t>
            </a:r>
            <a:endParaRPr lang="zh-CN" altLang="zh-CN" sz="1600" dirty="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335" y="829139"/>
            <a:ext cx="9159369" cy="544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3006670" y="1813302"/>
            <a:ext cx="5439906" cy="1906292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641743" y="3184042"/>
            <a:ext cx="1441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作者信息</a:t>
            </a:r>
            <a:endParaRPr lang="zh-CN" altLang="en-US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710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3365" y="121920"/>
            <a:ext cx="859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rgbClr val="446382"/>
                </a:solidFill>
              </a:rPr>
              <a:t>MoveIt</a:t>
            </a:r>
            <a:r>
              <a:rPr lang="en-US" altLang="zh-CN" sz="1600" dirty="0">
                <a:solidFill>
                  <a:srgbClr val="446382"/>
                </a:solidFill>
              </a:rPr>
              <a:t>!</a:t>
            </a:r>
            <a:endParaRPr lang="zh-CN" altLang="zh-CN" sz="1600" dirty="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446382"/>
                </a:solidFill>
              </a:rPr>
              <a:t>创建机器臂模型与配置文件</a:t>
            </a:r>
            <a:endParaRPr lang="zh-CN" altLang="zh-CN" sz="1600" dirty="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665" y="788769"/>
            <a:ext cx="9592644" cy="5413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3006669" y="2138765"/>
            <a:ext cx="5563893" cy="3890075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339132" y="4237927"/>
            <a:ext cx="16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生成配置文件</a:t>
            </a:r>
            <a:endParaRPr lang="zh-CN" altLang="en-US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756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3365" y="121920"/>
            <a:ext cx="859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rgbClr val="446382"/>
                </a:solidFill>
              </a:rPr>
              <a:t>MoveIt</a:t>
            </a:r>
            <a:r>
              <a:rPr lang="en-US" altLang="zh-CN" sz="1600" dirty="0">
                <a:solidFill>
                  <a:srgbClr val="446382"/>
                </a:solidFill>
              </a:rPr>
              <a:t>!</a:t>
            </a:r>
            <a:endParaRPr lang="zh-CN" altLang="zh-CN" sz="1600" dirty="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446382"/>
                </a:solidFill>
              </a:rPr>
              <a:t>创建机器臂模型与配置文件</a:t>
            </a:r>
            <a:endParaRPr lang="zh-CN" altLang="zh-CN" sz="1600" dirty="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109" y="850173"/>
            <a:ext cx="8665184" cy="542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圆角矩形 1"/>
          <p:cNvSpPr/>
          <p:nvPr/>
        </p:nvSpPr>
        <p:spPr>
          <a:xfrm>
            <a:off x="402955" y="2385620"/>
            <a:ext cx="2582825" cy="290081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8901" y="2789695"/>
            <a:ext cx="1270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启动</a:t>
            </a:r>
            <a:r>
              <a:rPr lang="en-US" altLang="zh-CN" b="1" dirty="0" smtClean="0"/>
              <a:t>demo</a:t>
            </a:r>
            <a:endParaRPr lang="zh-CN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82973" y="3699824"/>
            <a:ext cx="2422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$ </a:t>
            </a:r>
            <a:r>
              <a:rPr lang="en-US" altLang="zh-CN" dirty="0" err="1" smtClean="0"/>
              <a:t>roslaunch</a:t>
            </a:r>
            <a:endParaRPr lang="en-US" altLang="zh-CN" dirty="0" smtClean="0"/>
          </a:p>
          <a:p>
            <a:r>
              <a:rPr lang="en-US" altLang="zh-CN" dirty="0" err="1" smtClean="0"/>
              <a:t>marm_moveit_config</a:t>
            </a:r>
            <a:r>
              <a:rPr lang="en-US" altLang="zh-CN" dirty="0" smtClean="0"/>
              <a:t>   </a:t>
            </a:r>
            <a:r>
              <a:rPr lang="en-US" altLang="zh-CN" dirty="0" err="1" smtClean="0"/>
              <a:t>demo.lauch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192651" y="3159027"/>
            <a:ext cx="4224050" cy="2869813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498332" y="4422593"/>
            <a:ext cx="16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/>
              <a:t>MoveIt</a:t>
            </a:r>
            <a:r>
              <a:rPr lang="en-US" altLang="zh-CN" b="1" dirty="0" smtClean="0"/>
              <a:t>!</a:t>
            </a:r>
            <a:r>
              <a:rPr lang="zh-CN" altLang="en-US" b="1" dirty="0" smtClean="0"/>
              <a:t>插件</a:t>
            </a:r>
            <a:endParaRPr lang="zh-CN" altLang="en-US" b="1" dirty="0"/>
          </a:p>
        </p:txBody>
      </p:sp>
      <p:sp>
        <p:nvSpPr>
          <p:cNvPr id="14" name="矩形 13"/>
          <p:cNvSpPr/>
          <p:nvPr/>
        </p:nvSpPr>
        <p:spPr>
          <a:xfrm>
            <a:off x="7525243" y="1157163"/>
            <a:ext cx="4224050" cy="5120447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8796467" y="1873360"/>
            <a:ext cx="1835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B0F0"/>
                </a:solidFill>
              </a:rPr>
              <a:t>机器人状态显示</a:t>
            </a:r>
            <a:endParaRPr lang="zh-CN" altLang="en-US" b="1" dirty="0">
              <a:solidFill>
                <a:srgbClr val="00B0F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064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3365" y="121920"/>
            <a:ext cx="859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rgbClr val="446382"/>
                </a:solidFill>
              </a:rPr>
              <a:t>MoveIt</a:t>
            </a:r>
            <a:r>
              <a:rPr lang="en-US" altLang="zh-CN" sz="1600" dirty="0">
                <a:solidFill>
                  <a:srgbClr val="446382"/>
                </a:solidFill>
              </a:rPr>
              <a:t>!</a:t>
            </a:r>
            <a:endParaRPr lang="zh-CN" altLang="zh-CN" sz="1600" dirty="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446382"/>
                </a:solidFill>
              </a:rPr>
              <a:t>创建机器臂模型与配置文件</a:t>
            </a:r>
            <a:endParaRPr lang="zh-CN" altLang="zh-CN" sz="1600" dirty="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06" y="788770"/>
            <a:ext cx="8601763" cy="5395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6602278" y="2572720"/>
            <a:ext cx="3208149" cy="1348352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602278" y="2877564"/>
            <a:ext cx="1379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B0F0"/>
                </a:solidFill>
              </a:rPr>
              <a:t>鼠标拖动</a:t>
            </a:r>
            <a:endParaRPr lang="zh-CN" altLang="en-US" b="1" dirty="0">
              <a:solidFill>
                <a:srgbClr val="00B0F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784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3365" y="121920"/>
            <a:ext cx="859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rgbClr val="446382"/>
                </a:solidFill>
              </a:rPr>
              <a:t>MoveIt</a:t>
            </a:r>
            <a:r>
              <a:rPr lang="en-US" altLang="zh-CN" sz="1600" dirty="0">
                <a:solidFill>
                  <a:srgbClr val="446382"/>
                </a:solidFill>
              </a:rPr>
              <a:t>!</a:t>
            </a:r>
            <a:endParaRPr lang="zh-CN" altLang="zh-CN" sz="1600" dirty="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446382"/>
                </a:solidFill>
              </a:rPr>
              <a:t>创建机器臂模型与配置文件</a:t>
            </a:r>
            <a:endParaRPr lang="zh-CN" altLang="zh-CN" sz="1600" dirty="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088" y="788769"/>
            <a:ext cx="8676277" cy="5465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692088" y="3246896"/>
            <a:ext cx="2616441" cy="1712561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696706" y="4585004"/>
            <a:ext cx="1379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随机目标点</a:t>
            </a:r>
            <a:endParaRPr lang="zh-CN" altLang="en-US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902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3365" y="121920"/>
            <a:ext cx="859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rgbClr val="446382"/>
                </a:solidFill>
              </a:rPr>
              <a:t>MoveIt</a:t>
            </a:r>
            <a:r>
              <a:rPr lang="en-US" altLang="zh-CN" sz="1600" dirty="0">
                <a:solidFill>
                  <a:srgbClr val="446382"/>
                </a:solidFill>
              </a:rPr>
              <a:t>!</a:t>
            </a:r>
            <a:endParaRPr lang="zh-CN" altLang="zh-CN" sz="1600" dirty="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446382"/>
                </a:solidFill>
              </a:rPr>
              <a:t>创建机器臂模型与配置文件</a:t>
            </a:r>
            <a:endParaRPr lang="zh-CN" altLang="zh-CN" sz="1600" dirty="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582" y="825921"/>
            <a:ext cx="8687651" cy="5451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692088" y="3246896"/>
            <a:ext cx="2616441" cy="1712561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696706" y="4585004"/>
            <a:ext cx="1611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设置初始位姿</a:t>
            </a:r>
            <a:endParaRPr lang="zh-CN" altLang="en-US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17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 2050"/>
          <p:cNvSpPr/>
          <p:nvPr/>
        </p:nvSpPr>
        <p:spPr bwMode="auto">
          <a:xfrm>
            <a:off x="3526155" y="1829435"/>
            <a:ext cx="5332730" cy="3288030"/>
          </a:xfrm>
          <a:custGeom>
            <a:avLst/>
            <a:gdLst>
              <a:gd name="T0" fmla="*/ 151004 w 5185"/>
              <a:gd name="T1" fmla="*/ 1065477 h 3880"/>
              <a:gd name="T2" fmla="*/ 1873403 w 5185"/>
              <a:gd name="T3" fmla="*/ 1297678 h 3880"/>
              <a:gd name="T4" fmla="*/ 751713 w 5185"/>
              <a:gd name="T5" fmla="*/ 1241832 h 3880"/>
              <a:gd name="T6" fmla="*/ 1108464 w 5185"/>
              <a:gd name="T7" fmla="*/ 1148144 h 3880"/>
              <a:gd name="T8" fmla="*/ 751713 w 5185"/>
              <a:gd name="T9" fmla="*/ 1241832 h 3880"/>
              <a:gd name="T10" fmla="*/ 1726808 w 5185"/>
              <a:gd name="T11" fmla="*/ 1012203 h 3880"/>
              <a:gd name="T12" fmla="*/ 1726073 w 5185"/>
              <a:gd name="T13" fmla="*/ 1007794 h 3880"/>
              <a:gd name="T14" fmla="*/ 1726808 w 5185"/>
              <a:gd name="T15" fmla="*/ 44089 h 3880"/>
              <a:gd name="T16" fmla="*/ 1726441 w 5185"/>
              <a:gd name="T17" fmla="*/ 39680 h 3880"/>
              <a:gd name="T18" fmla="*/ 1724604 w 5185"/>
              <a:gd name="T19" fmla="*/ 30862 h 3880"/>
              <a:gd name="T20" fmla="*/ 1721297 w 5185"/>
              <a:gd name="T21" fmla="*/ 23147 h 3880"/>
              <a:gd name="T22" fmla="*/ 1716888 w 5185"/>
              <a:gd name="T23" fmla="*/ 15798 h 3880"/>
              <a:gd name="T24" fmla="*/ 1711010 w 5185"/>
              <a:gd name="T25" fmla="*/ 9920 h 3880"/>
              <a:gd name="T26" fmla="*/ 1703662 w 5185"/>
              <a:gd name="T27" fmla="*/ 5144 h 3880"/>
              <a:gd name="T28" fmla="*/ 1695946 w 5185"/>
              <a:gd name="T29" fmla="*/ 1837 h 3880"/>
              <a:gd name="T30" fmla="*/ 1687128 w 5185"/>
              <a:gd name="T31" fmla="*/ 367 h 3880"/>
              <a:gd name="T32" fmla="*/ 222281 w 5185"/>
              <a:gd name="T33" fmla="*/ 0 h 3880"/>
              <a:gd name="T34" fmla="*/ 217872 w 5185"/>
              <a:gd name="T35" fmla="*/ 367 h 3880"/>
              <a:gd name="T36" fmla="*/ 209054 w 5185"/>
              <a:gd name="T37" fmla="*/ 1837 h 3880"/>
              <a:gd name="T38" fmla="*/ 201338 w 5185"/>
              <a:gd name="T39" fmla="*/ 5144 h 3880"/>
              <a:gd name="T40" fmla="*/ 194358 w 5185"/>
              <a:gd name="T41" fmla="*/ 9920 h 3880"/>
              <a:gd name="T42" fmla="*/ 188112 w 5185"/>
              <a:gd name="T43" fmla="*/ 15798 h 3880"/>
              <a:gd name="T44" fmla="*/ 183336 w 5185"/>
              <a:gd name="T45" fmla="*/ 23147 h 3880"/>
              <a:gd name="T46" fmla="*/ 180029 w 5185"/>
              <a:gd name="T47" fmla="*/ 30862 h 3880"/>
              <a:gd name="T48" fmla="*/ 178559 w 5185"/>
              <a:gd name="T49" fmla="*/ 39680 h 3880"/>
              <a:gd name="T50" fmla="*/ 178192 w 5185"/>
              <a:gd name="T51" fmla="*/ 1003386 h 3880"/>
              <a:gd name="T52" fmla="*/ 178559 w 5185"/>
              <a:gd name="T53" fmla="*/ 1007794 h 3880"/>
              <a:gd name="T54" fmla="*/ 178192 w 5185"/>
              <a:gd name="T55" fmla="*/ 1012203 h 3880"/>
              <a:gd name="T56" fmla="*/ 1727176 w 5185"/>
              <a:gd name="T57" fmla="*/ 1012571 h 3880"/>
              <a:gd name="T58" fmla="*/ 1616954 w 5185"/>
              <a:gd name="T59" fmla="*/ 937620 h 3880"/>
              <a:gd name="T60" fmla="*/ 288046 w 5185"/>
              <a:gd name="T61" fmla="*/ 109854 h 3880"/>
              <a:gd name="T62" fmla="*/ 1616954 w 5185"/>
              <a:gd name="T63" fmla="*/ 937620 h 3880"/>
              <a:gd name="T64" fmla="*/ 4409 w 5185"/>
              <a:gd name="T65" fmla="*/ 1350584 h 3880"/>
              <a:gd name="T66" fmla="*/ 0 w 5185"/>
              <a:gd name="T67" fmla="*/ 1359402 h 3880"/>
              <a:gd name="T68" fmla="*/ 735 w 5185"/>
              <a:gd name="T69" fmla="*/ 1369322 h 3880"/>
              <a:gd name="T70" fmla="*/ 3307 w 5185"/>
              <a:gd name="T71" fmla="*/ 1379977 h 3880"/>
              <a:gd name="T72" fmla="*/ 7348 w 5185"/>
              <a:gd name="T73" fmla="*/ 1390999 h 3880"/>
              <a:gd name="T74" fmla="*/ 13227 w 5185"/>
              <a:gd name="T75" fmla="*/ 1401654 h 3880"/>
              <a:gd name="T76" fmla="*/ 19473 w 5185"/>
              <a:gd name="T77" fmla="*/ 1411206 h 3880"/>
              <a:gd name="T78" fmla="*/ 26821 w 5185"/>
              <a:gd name="T79" fmla="*/ 1418554 h 3880"/>
              <a:gd name="T80" fmla="*/ 35271 w 5185"/>
              <a:gd name="T81" fmla="*/ 1423698 h 3880"/>
              <a:gd name="T82" fmla="*/ 41884 w 5185"/>
              <a:gd name="T83" fmla="*/ 1425168 h 3880"/>
              <a:gd name="T84" fmla="*/ 1860911 w 5185"/>
              <a:gd name="T85" fmla="*/ 1425535 h 3880"/>
              <a:gd name="T86" fmla="*/ 1863116 w 5185"/>
              <a:gd name="T87" fmla="*/ 1425168 h 3880"/>
              <a:gd name="T88" fmla="*/ 1869729 w 5185"/>
              <a:gd name="T89" fmla="*/ 1423698 h 3880"/>
              <a:gd name="T90" fmla="*/ 1878179 w 5185"/>
              <a:gd name="T91" fmla="*/ 1418554 h 3880"/>
              <a:gd name="T92" fmla="*/ 1885527 w 5185"/>
              <a:gd name="T93" fmla="*/ 1411206 h 3880"/>
              <a:gd name="T94" fmla="*/ 1892141 w 5185"/>
              <a:gd name="T95" fmla="*/ 1401654 h 3880"/>
              <a:gd name="T96" fmla="*/ 1897652 w 5185"/>
              <a:gd name="T97" fmla="*/ 1390999 h 3880"/>
              <a:gd name="T98" fmla="*/ 1901693 w 5185"/>
              <a:gd name="T99" fmla="*/ 1379977 h 3880"/>
              <a:gd name="T100" fmla="*/ 1903898 w 5185"/>
              <a:gd name="T101" fmla="*/ 1369322 h 3880"/>
              <a:gd name="T102" fmla="*/ 1905000 w 5185"/>
              <a:gd name="T103" fmla="*/ 1359402 h 388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185" h="3880">
                <a:moveTo>
                  <a:pt x="4775" y="2900"/>
                </a:moveTo>
                <a:lnTo>
                  <a:pt x="411" y="2900"/>
                </a:lnTo>
                <a:lnTo>
                  <a:pt x="87" y="3532"/>
                </a:lnTo>
                <a:lnTo>
                  <a:pt x="5099" y="3532"/>
                </a:lnTo>
                <a:lnTo>
                  <a:pt x="4775" y="2900"/>
                </a:lnTo>
                <a:close/>
                <a:moveTo>
                  <a:pt x="2046" y="3380"/>
                </a:moveTo>
                <a:lnTo>
                  <a:pt x="2181" y="3125"/>
                </a:lnTo>
                <a:lnTo>
                  <a:pt x="3017" y="3125"/>
                </a:lnTo>
                <a:lnTo>
                  <a:pt x="3139" y="3380"/>
                </a:lnTo>
                <a:lnTo>
                  <a:pt x="2046" y="3380"/>
                </a:lnTo>
                <a:close/>
                <a:moveTo>
                  <a:pt x="4700" y="2755"/>
                </a:moveTo>
                <a:lnTo>
                  <a:pt x="4700" y="2755"/>
                </a:lnTo>
                <a:lnTo>
                  <a:pt x="4698" y="2743"/>
                </a:lnTo>
                <a:lnTo>
                  <a:pt x="4700" y="2731"/>
                </a:lnTo>
                <a:lnTo>
                  <a:pt x="4700" y="120"/>
                </a:lnTo>
                <a:lnTo>
                  <a:pt x="4699" y="108"/>
                </a:lnTo>
                <a:lnTo>
                  <a:pt x="4697" y="95"/>
                </a:lnTo>
                <a:lnTo>
                  <a:pt x="4694" y="84"/>
                </a:lnTo>
                <a:lnTo>
                  <a:pt x="4690" y="73"/>
                </a:lnTo>
                <a:lnTo>
                  <a:pt x="4685" y="63"/>
                </a:lnTo>
                <a:lnTo>
                  <a:pt x="4680" y="53"/>
                </a:lnTo>
                <a:lnTo>
                  <a:pt x="4673" y="43"/>
                </a:lnTo>
                <a:lnTo>
                  <a:pt x="4665" y="34"/>
                </a:lnTo>
                <a:lnTo>
                  <a:pt x="4657" y="27"/>
                </a:lnTo>
                <a:lnTo>
                  <a:pt x="4647" y="20"/>
                </a:lnTo>
                <a:lnTo>
                  <a:pt x="4637" y="14"/>
                </a:lnTo>
                <a:lnTo>
                  <a:pt x="4627" y="9"/>
                </a:lnTo>
                <a:lnTo>
                  <a:pt x="4616" y="5"/>
                </a:lnTo>
                <a:lnTo>
                  <a:pt x="4605" y="2"/>
                </a:lnTo>
                <a:lnTo>
                  <a:pt x="4592" y="1"/>
                </a:lnTo>
                <a:lnTo>
                  <a:pt x="4580" y="0"/>
                </a:lnTo>
                <a:lnTo>
                  <a:pt x="605" y="0"/>
                </a:lnTo>
                <a:lnTo>
                  <a:pt x="593" y="1"/>
                </a:lnTo>
                <a:lnTo>
                  <a:pt x="581" y="2"/>
                </a:lnTo>
                <a:lnTo>
                  <a:pt x="569" y="5"/>
                </a:lnTo>
                <a:lnTo>
                  <a:pt x="558" y="9"/>
                </a:lnTo>
                <a:lnTo>
                  <a:pt x="548" y="14"/>
                </a:lnTo>
                <a:lnTo>
                  <a:pt x="538" y="20"/>
                </a:lnTo>
                <a:lnTo>
                  <a:pt x="529" y="27"/>
                </a:lnTo>
                <a:lnTo>
                  <a:pt x="521" y="34"/>
                </a:lnTo>
                <a:lnTo>
                  <a:pt x="512" y="43"/>
                </a:lnTo>
                <a:lnTo>
                  <a:pt x="505" y="53"/>
                </a:lnTo>
                <a:lnTo>
                  <a:pt x="499" y="63"/>
                </a:lnTo>
                <a:lnTo>
                  <a:pt x="494" y="73"/>
                </a:lnTo>
                <a:lnTo>
                  <a:pt x="490" y="84"/>
                </a:lnTo>
                <a:lnTo>
                  <a:pt x="488" y="95"/>
                </a:lnTo>
                <a:lnTo>
                  <a:pt x="486" y="108"/>
                </a:lnTo>
                <a:lnTo>
                  <a:pt x="485" y="120"/>
                </a:lnTo>
                <a:lnTo>
                  <a:pt x="485" y="2731"/>
                </a:lnTo>
                <a:lnTo>
                  <a:pt x="486" y="2743"/>
                </a:lnTo>
                <a:lnTo>
                  <a:pt x="485" y="2755"/>
                </a:lnTo>
                <a:lnTo>
                  <a:pt x="484" y="2756"/>
                </a:lnTo>
                <a:lnTo>
                  <a:pt x="4701" y="2756"/>
                </a:lnTo>
                <a:lnTo>
                  <a:pt x="4700" y="2755"/>
                </a:lnTo>
                <a:close/>
                <a:moveTo>
                  <a:pt x="4401" y="2552"/>
                </a:moveTo>
                <a:lnTo>
                  <a:pt x="784" y="2552"/>
                </a:lnTo>
                <a:lnTo>
                  <a:pt x="784" y="299"/>
                </a:lnTo>
                <a:lnTo>
                  <a:pt x="4401" y="299"/>
                </a:lnTo>
                <a:lnTo>
                  <a:pt x="4401" y="2552"/>
                </a:lnTo>
                <a:close/>
                <a:moveTo>
                  <a:pt x="5172" y="3676"/>
                </a:moveTo>
                <a:lnTo>
                  <a:pt x="12" y="3676"/>
                </a:lnTo>
                <a:lnTo>
                  <a:pt x="0" y="3700"/>
                </a:lnTo>
                <a:lnTo>
                  <a:pt x="1" y="3713"/>
                </a:lnTo>
                <a:lnTo>
                  <a:pt x="2" y="3727"/>
                </a:lnTo>
                <a:lnTo>
                  <a:pt x="5" y="3741"/>
                </a:lnTo>
                <a:lnTo>
                  <a:pt x="9" y="3756"/>
                </a:lnTo>
                <a:lnTo>
                  <a:pt x="14" y="3771"/>
                </a:lnTo>
                <a:lnTo>
                  <a:pt x="20" y="3786"/>
                </a:lnTo>
                <a:lnTo>
                  <a:pt x="28" y="3801"/>
                </a:lnTo>
                <a:lnTo>
                  <a:pt x="36" y="3815"/>
                </a:lnTo>
                <a:lnTo>
                  <a:pt x="44" y="3828"/>
                </a:lnTo>
                <a:lnTo>
                  <a:pt x="53" y="3841"/>
                </a:lnTo>
                <a:lnTo>
                  <a:pt x="63" y="3852"/>
                </a:lnTo>
                <a:lnTo>
                  <a:pt x="73" y="3861"/>
                </a:lnTo>
                <a:lnTo>
                  <a:pt x="85" y="3869"/>
                </a:lnTo>
                <a:lnTo>
                  <a:pt x="96" y="3875"/>
                </a:lnTo>
                <a:lnTo>
                  <a:pt x="108" y="3878"/>
                </a:lnTo>
                <a:lnTo>
                  <a:pt x="114" y="3879"/>
                </a:lnTo>
                <a:lnTo>
                  <a:pt x="120" y="3880"/>
                </a:lnTo>
                <a:lnTo>
                  <a:pt x="5065" y="3880"/>
                </a:lnTo>
                <a:lnTo>
                  <a:pt x="5071" y="3879"/>
                </a:lnTo>
                <a:lnTo>
                  <a:pt x="5077" y="3878"/>
                </a:lnTo>
                <a:lnTo>
                  <a:pt x="5089" y="3875"/>
                </a:lnTo>
                <a:lnTo>
                  <a:pt x="5101" y="3869"/>
                </a:lnTo>
                <a:lnTo>
                  <a:pt x="5112" y="3861"/>
                </a:lnTo>
                <a:lnTo>
                  <a:pt x="5122" y="3852"/>
                </a:lnTo>
                <a:lnTo>
                  <a:pt x="5132" y="3841"/>
                </a:lnTo>
                <a:lnTo>
                  <a:pt x="5141" y="3828"/>
                </a:lnTo>
                <a:lnTo>
                  <a:pt x="5150" y="3815"/>
                </a:lnTo>
                <a:lnTo>
                  <a:pt x="5158" y="3801"/>
                </a:lnTo>
                <a:lnTo>
                  <a:pt x="5165" y="3786"/>
                </a:lnTo>
                <a:lnTo>
                  <a:pt x="5171" y="3771"/>
                </a:lnTo>
                <a:lnTo>
                  <a:pt x="5176" y="3756"/>
                </a:lnTo>
                <a:lnTo>
                  <a:pt x="5180" y="3741"/>
                </a:lnTo>
                <a:lnTo>
                  <a:pt x="5182" y="3727"/>
                </a:lnTo>
                <a:lnTo>
                  <a:pt x="5184" y="3713"/>
                </a:lnTo>
                <a:lnTo>
                  <a:pt x="5185" y="3700"/>
                </a:lnTo>
                <a:lnTo>
                  <a:pt x="5172" y="3676"/>
                </a:lnTo>
                <a:close/>
              </a:path>
            </a:pathLst>
          </a:custGeom>
          <a:solidFill>
            <a:srgbClr val="C3DB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bIns="360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3365" y="121920"/>
            <a:ext cx="859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rgbClr val="446382"/>
                </a:solidFill>
              </a:rPr>
              <a:t>MoveIt</a:t>
            </a:r>
            <a:r>
              <a:rPr lang="en-US" altLang="zh-CN" sz="1600" dirty="0">
                <a:solidFill>
                  <a:srgbClr val="446382"/>
                </a:solidFill>
              </a:rPr>
              <a:t>!</a:t>
            </a:r>
            <a:endParaRPr lang="zh-CN" altLang="zh-CN" sz="1600" dirty="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1680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rgbClr val="446382"/>
                </a:solidFill>
              </a:rPr>
              <a:t>MoveIt</a:t>
            </a:r>
            <a:r>
              <a:rPr lang="en-US" altLang="zh-CN" sz="1600" dirty="0" smtClean="0">
                <a:solidFill>
                  <a:srgbClr val="446382"/>
                </a:solidFill>
              </a:rPr>
              <a:t>!</a:t>
            </a:r>
            <a:r>
              <a:rPr lang="zh-CN" altLang="en-US" sz="1600" dirty="0" smtClean="0">
                <a:solidFill>
                  <a:srgbClr val="446382"/>
                </a:solidFill>
              </a:rPr>
              <a:t>系统架构</a:t>
            </a:r>
            <a:endParaRPr lang="zh-CN" altLang="zh-CN" sz="1600" dirty="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409292" y="2393461"/>
            <a:ext cx="15279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>
                <a:solidFill>
                  <a:srgbClr val="446382"/>
                </a:solidFill>
              </a:rPr>
              <a:t>MoveIt</a:t>
            </a:r>
            <a:r>
              <a:rPr lang="en-US" altLang="zh-CN" sz="3200" dirty="0">
                <a:solidFill>
                  <a:srgbClr val="446382"/>
                </a:solidFill>
              </a:rPr>
              <a:t>!</a:t>
            </a:r>
            <a:endParaRPr lang="zh-CN" altLang="zh-CN" sz="3200" dirty="0">
              <a:solidFill>
                <a:srgbClr val="446382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40977" y="3104118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rgbClr val="446382"/>
                </a:solidFill>
              </a:rPr>
              <a:t>MoveIt</a:t>
            </a:r>
            <a:r>
              <a:rPr lang="en-US" altLang="zh-CN" dirty="0" smtClean="0">
                <a:solidFill>
                  <a:srgbClr val="446382"/>
                </a:solidFill>
              </a:rPr>
              <a:t>!</a:t>
            </a:r>
            <a:r>
              <a:rPr lang="zh-CN" altLang="en-US" dirty="0" smtClean="0">
                <a:solidFill>
                  <a:srgbClr val="446382"/>
                </a:solidFill>
              </a:rPr>
              <a:t>系统架构</a:t>
            </a:r>
            <a:endParaRPr lang="zh-CN" altLang="zh-CN" dirty="0">
              <a:solidFill>
                <a:srgbClr val="446382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3365" y="121920"/>
            <a:ext cx="859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rgbClr val="446382"/>
                </a:solidFill>
              </a:rPr>
              <a:t>MoveIt</a:t>
            </a:r>
            <a:r>
              <a:rPr lang="en-US" altLang="zh-CN" sz="1600" dirty="0">
                <a:solidFill>
                  <a:srgbClr val="446382"/>
                </a:solidFill>
              </a:rPr>
              <a:t>!</a:t>
            </a:r>
            <a:endParaRPr lang="zh-CN" altLang="zh-CN" sz="1600" dirty="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446382"/>
                </a:solidFill>
              </a:rPr>
              <a:t>创建机器臂模型与配置文件</a:t>
            </a:r>
            <a:endParaRPr lang="zh-CN" altLang="zh-CN" sz="1600" dirty="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794" y="788770"/>
            <a:ext cx="8259304" cy="550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2014780" y="3107411"/>
            <a:ext cx="4602996" cy="2843938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266397" y="5390916"/>
            <a:ext cx="1611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设置</a:t>
            </a:r>
            <a:r>
              <a:rPr lang="zh-CN" altLang="en-US" b="1" dirty="0" smtClean="0"/>
              <a:t>障碍物</a:t>
            </a:r>
            <a:endParaRPr lang="zh-CN" altLang="en-US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407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3365" y="121920"/>
            <a:ext cx="859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rgbClr val="446382"/>
                </a:solidFill>
              </a:rPr>
              <a:t>MoveIt</a:t>
            </a:r>
            <a:r>
              <a:rPr lang="en-US" altLang="zh-CN" sz="1600" dirty="0">
                <a:solidFill>
                  <a:srgbClr val="446382"/>
                </a:solidFill>
              </a:rPr>
              <a:t>!</a:t>
            </a:r>
            <a:endParaRPr lang="zh-CN" altLang="zh-CN" sz="1600" dirty="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446382"/>
                </a:solidFill>
              </a:rPr>
              <a:t>创建机器臂模型与配置文件</a:t>
            </a:r>
            <a:endParaRPr lang="zh-CN" altLang="zh-CN" sz="1600" dirty="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290" y="788768"/>
            <a:ext cx="8233262" cy="5488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6974237" y="2138767"/>
            <a:ext cx="2712204" cy="2816390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974237" y="2304127"/>
            <a:ext cx="1379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B0F0"/>
                </a:solidFill>
              </a:rPr>
              <a:t>碰撞检测</a:t>
            </a:r>
            <a:endParaRPr lang="zh-CN" altLang="en-US" b="1" dirty="0">
              <a:solidFill>
                <a:srgbClr val="00B0F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720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051935" y="2270760"/>
            <a:ext cx="397510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/>
              <a:t>谢    谢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3365" y="121920"/>
            <a:ext cx="859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rgbClr val="446382"/>
                </a:solidFill>
              </a:rPr>
              <a:t>MoveIt</a:t>
            </a:r>
            <a:r>
              <a:rPr lang="en-US" altLang="zh-CN" sz="1600" dirty="0">
                <a:solidFill>
                  <a:srgbClr val="446382"/>
                </a:solidFill>
              </a:rPr>
              <a:t>!</a:t>
            </a:r>
            <a:endParaRPr lang="zh-CN" altLang="zh-CN" sz="1600" dirty="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1680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rgbClr val="446382"/>
                </a:solidFill>
              </a:rPr>
              <a:t>MoveIt</a:t>
            </a:r>
            <a:r>
              <a:rPr lang="en-US" altLang="zh-CN" sz="1600" dirty="0" smtClean="0">
                <a:solidFill>
                  <a:srgbClr val="446382"/>
                </a:solidFill>
              </a:rPr>
              <a:t>!</a:t>
            </a:r>
            <a:r>
              <a:rPr lang="zh-CN" altLang="en-US" sz="1600" dirty="0" smtClean="0">
                <a:solidFill>
                  <a:srgbClr val="446382"/>
                </a:solidFill>
              </a:rPr>
              <a:t>系统架构</a:t>
            </a:r>
            <a:endParaRPr lang="zh-CN" altLang="zh-CN" sz="1600" dirty="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034280" y="2423795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112896" y="1330787"/>
            <a:ext cx="4397358" cy="4662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/>
              <a:t>易于使用的集成化开发平台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/>
              <a:t>由一系列移动操作功能包组成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	</a:t>
            </a:r>
            <a:r>
              <a:rPr lang="zh-CN" altLang="en-US" dirty="0" smtClean="0"/>
              <a:t>运动规划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/>
              <a:t>	</a:t>
            </a:r>
            <a:r>
              <a:rPr lang="zh-CN" altLang="en-US" dirty="0" smtClean="0"/>
              <a:t>操作控制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/>
              <a:t>	</a:t>
            </a:r>
            <a:r>
              <a:rPr lang="en-US" altLang="zh-CN" dirty="0" smtClean="0"/>
              <a:t>3D</a:t>
            </a:r>
            <a:r>
              <a:rPr lang="zh-CN" altLang="en-US" dirty="0" smtClean="0"/>
              <a:t>感知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/>
              <a:t>	</a:t>
            </a:r>
            <a:r>
              <a:rPr lang="zh-CN" altLang="en-US" dirty="0" smtClean="0"/>
              <a:t>运动学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/>
              <a:t>	</a:t>
            </a:r>
            <a:r>
              <a:rPr lang="zh-CN" altLang="en-US" dirty="0" smtClean="0"/>
              <a:t>控制与导航算法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/>
              <a:t>	</a:t>
            </a:r>
            <a:r>
              <a:rPr lang="en-US" altLang="zh-CN" dirty="0" smtClean="0"/>
              <a:t>……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/>
              <a:t>提供友好的图形用户界面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/>
              <a:t>可应用于工业、商业、研发和其他领域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smtClean="0"/>
              <a:t>ROS</a:t>
            </a:r>
            <a:r>
              <a:rPr lang="zh-CN" altLang="en-US" dirty="0" smtClean="0"/>
              <a:t>社区中使用度排名前三的功能包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543800" y="5030986"/>
            <a:ext cx="3268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MoveIt</a:t>
            </a:r>
            <a:r>
              <a:rPr lang="en-US" altLang="zh-CN" dirty="0" smtClean="0"/>
              <a:t>!</a:t>
            </a:r>
            <a:r>
              <a:rPr lang="zh-CN" altLang="en-US" dirty="0" smtClean="0"/>
              <a:t>可视化界面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3365" y="121920"/>
            <a:ext cx="859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rgbClr val="446382"/>
                </a:solidFill>
              </a:rPr>
              <a:t>MoveIt</a:t>
            </a:r>
            <a:r>
              <a:rPr lang="en-US" altLang="zh-CN" sz="1600" dirty="0">
                <a:solidFill>
                  <a:srgbClr val="446382"/>
                </a:solidFill>
              </a:rPr>
              <a:t>!</a:t>
            </a:r>
            <a:endParaRPr lang="zh-CN" altLang="zh-CN" sz="1600" dirty="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1680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rgbClr val="446382"/>
                </a:solidFill>
              </a:rPr>
              <a:t>MoveIt</a:t>
            </a:r>
            <a:r>
              <a:rPr lang="en-US" altLang="zh-CN" sz="1600" dirty="0" smtClean="0">
                <a:solidFill>
                  <a:srgbClr val="446382"/>
                </a:solidFill>
              </a:rPr>
              <a:t>!</a:t>
            </a:r>
            <a:r>
              <a:rPr lang="zh-CN" altLang="en-US" sz="1600" dirty="0" smtClean="0">
                <a:solidFill>
                  <a:srgbClr val="446382"/>
                </a:solidFill>
              </a:rPr>
              <a:t>系统架构</a:t>
            </a:r>
            <a:endParaRPr lang="zh-CN" altLang="zh-CN" sz="1600" dirty="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3130" y="1325880"/>
            <a:ext cx="422415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 smtClean="0"/>
              <a:t>用户接口</a:t>
            </a:r>
            <a:endParaRPr lang="en-US" altLang="zh-CN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C++: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move_group_interface</a:t>
            </a:r>
            <a:r>
              <a:rPr lang="zh-CN" altLang="en-US" dirty="0" smtClean="0"/>
              <a:t>包提供的</a:t>
            </a:r>
            <a:r>
              <a:rPr lang="en-US" altLang="zh-CN" dirty="0" smtClean="0"/>
              <a:t>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Python: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moveit_commander</a:t>
            </a:r>
            <a:r>
              <a:rPr lang="zh-CN" altLang="en-US" dirty="0" smtClean="0"/>
              <a:t>包提供的</a:t>
            </a:r>
            <a:r>
              <a:rPr lang="en-US" altLang="zh-CN" dirty="0" smtClean="0"/>
              <a:t>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GUI: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MoveIt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rviz</a:t>
            </a:r>
            <a:r>
              <a:rPr lang="zh-CN" altLang="en-US" dirty="0" smtClean="0"/>
              <a:t>插件</a:t>
            </a:r>
            <a:endParaRPr lang="en-US" altLang="zh-CN" dirty="0" smtClean="0"/>
          </a:p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 smtClean="0"/>
              <a:t>ROS</a:t>
            </a:r>
            <a:r>
              <a:rPr lang="zh-CN" altLang="en-US" b="1" dirty="0" smtClean="0"/>
              <a:t>参数服务器</a:t>
            </a:r>
            <a:endParaRPr lang="en-US" altLang="zh-CN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 smtClean="0"/>
              <a:t>URDF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robot_description</a:t>
            </a:r>
            <a:r>
              <a:rPr lang="zh-CN" altLang="en-US" dirty="0" smtClean="0"/>
              <a:t>参数，获取机器人</a:t>
            </a:r>
            <a:r>
              <a:rPr lang="en-US" altLang="zh-CN" dirty="0" err="1" smtClean="0"/>
              <a:t>URDF</a:t>
            </a:r>
            <a:r>
              <a:rPr lang="zh-CN" altLang="en-US" dirty="0" smtClean="0"/>
              <a:t>模型的描述信息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 smtClean="0"/>
              <a:t>SRDF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robot_description_semantic</a:t>
            </a:r>
            <a:r>
              <a:rPr lang="zh-CN" altLang="en-US" dirty="0" smtClean="0"/>
              <a:t>参数，获取机器人模型的配置信息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 smtClean="0"/>
              <a:t>Config</a:t>
            </a:r>
            <a:r>
              <a:rPr lang="en-US" altLang="zh-CN" dirty="0" smtClean="0"/>
              <a:t>:</a:t>
            </a:r>
            <a:r>
              <a:rPr lang="zh-CN" altLang="en-US" dirty="0" smtClean="0"/>
              <a:t>机器人的其他配置信息，例如关节限位、运动学插件、运动规划插件等</a:t>
            </a:r>
            <a:endParaRPr lang="en-US" altLang="zh-CN" dirty="0" smtClean="0"/>
          </a:p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 smtClean="0"/>
              <a:t>机器人</a:t>
            </a:r>
            <a:endParaRPr lang="en-US" altLang="zh-CN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Topic</a:t>
            </a:r>
            <a:r>
              <a:rPr lang="zh-CN" altLang="en-US" dirty="0" smtClean="0"/>
              <a:t>和</a:t>
            </a:r>
            <a:r>
              <a:rPr lang="en-US" altLang="zh-CN" dirty="0" smtClean="0"/>
              <a:t>Action</a:t>
            </a:r>
            <a:r>
              <a:rPr lang="zh-CN" altLang="en-US" dirty="0" smtClean="0"/>
              <a:t>通信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5257800" y="2011680"/>
            <a:ext cx="1402080" cy="336804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57800" y="2056060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用户接口</a:t>
            </a:r>
            <a:endParaRPr lang="zh-CN" altLang="en-US" sz="1200" dirty="0"/>
          </a:p>
        </p:txBody>
      </p:sp>
      <p:sp>
        <p:nvSpPr>
          <p:cNvPr id="10" name="圆角矩形 9"/>
          <p:cNvSpPr/>
          <p:nvPr/>
        </p:nvSpPr>
        <p:spPr>
          <a:xfrm>
            <a:off x="5425440" y="2560320"/>
            <a:ext cx="1005840" cy="381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C++</a:t>
            </a:r>
            <a:r>
              <a:rPr lang="zh-CN" altLang="en-US" sz="1200" dirty="0" smtClean="0"/>
              <a:t>接口</a:t>
            </a:r>
            <a:endParaRPr lang="zh-CN" altLang="en-US" sz="1200" dirty="0"/>
          </a:p>
        </p:txBody>
      </p:sp>
      <p:sp>
        <p:nvSpPr>
          <p:cNvPr id="14" name="圆角矩形 13"/>
          <p:cNvSpPr/>
          <p:nvPr/>
        </p:nvSpPr>
        <p:spPr>
          <a:xfrm>
            <a:off x="5425440" y="3246120"/>
            <a:ext cx="1005840" cy="381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Python</a:t>
            </a:r>
            <a:r>
              <a:rPr lang="zh-CN" altLang="en-US" sz="1200" dirty="0" smtClean="0"/>
              <a:t>接口</a:t>
            </a:r>
            <a:endParaRPr lang="zh-CN" altLang="en-US" sz="1200" dirty="0"/>
          </a:p>
        </p:txBody>
      </p:sp>
      <p:sp>
        <p:nvSpPr>
          <p:cNvPr id="15" name="圆角矩形 14"/>
          <p:cNvSpPr/>
          <p:nvPr/>
        </p:nvSpPr>
        <p:spPr>
          <a:xfrm>
            <a:off x="5425440" y="3939540"/>
            <a:ext cx="1005840" cy="381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GUI</a:t>
            </a:r>
            <a:endParaRPr lang="zh-CN" altLang="en-US" sz="1200" dirty="0"/>
          </a:p>
        </p:txBody>
      </p:sp>
      <p:sp>
        <p:nvSpPr>
          <p:cNvPr id="16" name="圆角矩形 15"/>
          <p:cNvSpPr/>
          <p:nvPr/>
        </p:nvSpPr>
        <p:spPr>
          <a:xfrm>
            <a:off x="5425440" y="4648200"/>
            <a:ext cx="1005840" cy="381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其他</a:t>
            </a:r>
            <a:r>
              <a:rPr lang="zh-CN" altLang="en-US" sz="1200" dirty="0" smtClean="0"/>
              <a:t>接口</a:t>
            </a:r>
            <a:endParaRPr lang="zh-CN" altLang="en-US" sz="1200" dirty="0"/>
          </a:p>
        </p:txBody>
      </p:sp>
      <p:sp>
        <p:nvSpPr>
          <p:cNvPr id="18" name="圆角矩形 17"/>
          <p:cNvSpPr/>
          <p:nvPr/>
        </p:nvSpPr>
        <p:spPr>
          <a:xfrm>
            <a:off x="6842760" y="1841360"/>
            <a:ext cx="1005840" cy="10694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6842760" y="1841360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Action</a:t>
            </a:r>
            <a:endParaRPr lang="zh-CN" altLang="en-US" sz="1200" dirty="0"/>
          </a:p>
        </p:txBody>
      </p:sp>
      <p:sp>
        <p:nvSpPr>
          <p:cNvPr id="12" name="圆角矩形 11"/>
          <p:cNvSpPr/>
          <p:nvPr/>
        </p:nvSpPr>
        <p:spPr>
          <a:xfrm>
            <a:off x="8107680" y="899160"/>
            <a:ext cx="1127760" cy="4267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ROS</a:t>
            </a:r>
            <a:r>
              <a:rPr lang="zh-CN" altLang="en-US" sz="1200" dirty="0" smtClean="0"/>
              <a:t>参数服务器</a:t>
            </a:r>
            <a:endParaRPr lang="zh-CN" altLang="en-US" sz="1200" dirty="0"/>
          </a:p>
        </p:txBody>
      </p:sp>
      <p:sp>
        <p:nvSpPr>
          <p:cNvPr id="13" name="矩形 12"/>
          <p:cNvSpPr/>
          <p:nvPr/>
        </p:nvSpPr>
        <p:spPr>
          <a:xfrm>
            <a:off x="8442960" y="2011680"/>
            <a:ext cx="441960" cy="3368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CN" dirty="0" err="1" smtClean="0"/>
              <a:t>Move_group</a:t>
            </a:r>
            <a:endParaRPr lang="zh-CN" altLang="en-US" dirty="0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6659880" y="2333059"/>
            <a:ext cx="178308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842760" y="2118359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err="1" smtClean="0"/>
              <a:t>movegroup</a:t>
            </a:r>
            <a:endParaRPr lang="zh-CN" altLang="en-US" sz="1000" dirty="0"/>
          </a:p>
        </p:txBody>
      </p:sp>
      <p:cxnSp>
        <p:nvCxnSpPr>
          <p:cNvPr id="25" name="直接箭头连接符 24"/>
          <p:cNvCxnSpPr/>
          <p:nvPr/>
        </p:nvCxnSpPr>
        <p:spPr>
          <a:xfrm>
            <a:off x="6659880" y="2560320"/>
            <a:ext cx="178308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842760" y="2350529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/>
              <a:t>pick</a:t>
            </a:r>
            <a:endParaRPr lang="zh-CN" altLang="en-US" sz="1000" dirty="0"/>
          </a:p>
        </p:txBody>
      </p:sp>
      <p:cxnSp>
        <p:nvCxnSpPr>
          <p:cNvPr id="27" name="直接箭头连接符 26"/>
          <p:cNvCxnSpPr/>
          <p:nvPr/>
        </p:nvCxnSpPr>
        <p:spPr>
          <a:xfrm>
            <a:off x="6667500" y="2773680"/>
            <a:ext cx="178308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842760" y="2589130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/>
              <a:t>place</a:t>
            </a:r>
            <a:endParaRPr lang="zh-CN" altLang="en-US" sz="1000" dirty="0"/>
          </a:p>
        </p:txBody>
      </p:sp>
      <p:sp>
        <p:nvSpPr>
          <p:cNvPr id="32" name="圆角矩形 31"/>
          <p:cNvSpPr/>
          <p:nvPr/>
        </p:nvSpPr>
        <p:spPr>
          <a:xfrm>
            <a:off x="6842760" y="3048000"/>
            <a:ext cx="1005840" cy="14173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6842760" y="3061899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S</a:t>
            </a:r>
            <a:r>
              <a:rPr lang="en-US" altLang="zh-CN" sz="1200" dirty="0" smtClean="0"/>
              <a:t>ervice</a:t>
            </a:r>
            <a:endParaRPr lang="zh-CN" altLang="en-US" sz="1200" dirty="0"/>
          </a:p>
        </p:txBody>
      </p:sp>
      <p:cxnSp>
        <p:nvCxnSpPr>
          <p:cNvPr id="36" name="直接箭头连接符 35"/>
          <p:cNvCxnSpPr/>
          <p:nvPr/>
        </p:nvCxnSpPr>
        <p:spPr>
          <a:xfrm>
            <a:off x="6659880" y="3497580"/>
            <a:ext cx="178308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842760" y="3246119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笛卡</a:t>
            </a:r>
            <a:r>
              <a:rPr lang="zh-CN" altLang="en-US" sz="1000" dirty="0" smtClean="0"/>
              <a:t>尔路径</a:t>
            </a:r>
            <a:endParaRPr lang="zh-CN" altLang="en-US" sz="1000" dirty="0"/>
          </a:p>
        </p:txBody>
      </p:sp>
      <p:cxnSp>
        <p:nvCxnSpPr>
          <p:cNvPr id="38" name="直接箭头连接符 37"/>
          <p:cNvCxnSpPr/>
          <p:nvPr/>
        </p:nvCxnSpPr>
        <p:spPr>
          <a:xfrm>
            <a:off x="6659880" y="3703320"/>
            <a:ext cx="178308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842760" y="3492340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/>
              <a:t>正向运动学</a:t>
            </a:r>
            <a:endParaRPr lang="zh-CN" altLang="en-US" sz="1000" dirty="0"/>
          </a:p>
        </p:txBody>
      </p:sp>
      <p:cxnSp>
        <p:nvCxnSpPr>
          <p:cNvPr id="40" name="直接箭头连接符 39"/>
          <p:cNvCxnSpPr/>
          <p:nvPr/>
        </p:nvCxnSpPr>
        <p:spPr>
          <a:xfrm>
            <a:off x="6644640" y="3865036"/>
            <a:ext cx="178308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842760" y="3693319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/>
              <a:t>逆向运动学</a:t>
            </a:r>
            <a:endParaRPr lang="zh-CN" altLang="en-US" sz="1000" dirty="0"/>
          </a:p>
        </p:txBody>
      </p:sp>
      <p:cxnSp>
        <p:nvCxnSpPr>
          <p:cNvPr id="42" name="直接箭头连接符 41"/>
          <p:cNvCxnSpPr/>
          <p:nvPr/>
        </p:nvCxnSpPr>
        <p:spPr>
          <a:xfrm>
            <a:off x="6644640" y="4124116"/>
            <a:ext cx="178308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842760" y="3865036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/>
              <a:t>路径规划</a:t>
            </a:r>
            <a:endParaRPr lang="zh-CN" altLang="en-US" sz="1000" dirty="0"/>
          </a:p>
        </p:txBody>
      </p:sp>
      <p:cxnSp>
        <p:nvCxnSpPr>
          <p:cNvPr id="44" name="直接箭头连接符 43"/>
          <p:cNvCxnSpPr/>
          <p:nvPr/>
        </p:nvCxnSpPr>
        <p:spPr>
          <a:xfrm>
            <a:off x="6644640" y="4360336"/>
            <a:ext cx="178308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842760" y="4109381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/>
              <a:t>规划场景</a:t>
            </a:r>
            <a:endParaRPr lang="zh-CN" altLang="en-US" sz="1000" dirty="0"/>
          </a:p>
        </p:txBody>
      </p:sp>
      <p:cxnSp>
        <p:nvCxnSpPr>
          <p:cNvPr id="46" name="直接箭头连接符 45"/>
          <p:cNvCxnSpPr/>
          <p:nvPr/>
        </p:nvCxnSpPr>
        <p:spPr>
          <a:xfrm>
            <a:off x="6644640" y="4711541"/>
            <a:ext cx="178308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842760" y="4465320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/>
              <a:t>附着物体</a:t>
            </a:r>
            <a:endParaRPr lang="zh-CN" altLang="en-US" sz="1000" dirty="0"/>
          </a:p>
        </p:txBody>
      </p:sp>
      <p:cxnSp>
        <p:nvCxnSpPr>
          <p:cNvPr id="48" name="直接箭头连接符 47"/>
          <p:cNvCxnSpPr/>
          <p:nvPr/>
        </p:nvCxnSpPr>
        <p:spPr>
          <a:xfrm>
            <a:off x="6659880" y="4961810"/>
            <a:ext cx="178308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850380" y="4715589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碰撞</a:t>
            </a:r>
            <a:r>
              <a:rPr lang="zh-CN" altLang="en-US" sz="1000" dirty="0" smtClean="0"/>
              <a:t>物体</a:t>
            </a:r>
            <a:endParaRPr lang="zh-CN" altLang="en-US" sz="1000" dirty="0"/>
          </a:p>
        </p:txBody>
      </p:sp>
      <p:cxnSp>
        <p:nvCxnSpPr>
          <p:cNvPr id="50" name="直接箭头连接符 49"/>
          <p:cNvCxnSpPr/>
          <p:nvPr/>
        </p:nvCxnSpPr>
        <p:spPr>
          <a:xfrm>
            <a:off x="6644640" y="5227320"/>
            <a:ext cx="178308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6842760" y="4961810"/>
            <a:ext cx="1005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/>
              <a:t>规划场景差异</a:t>
            </a:r>
            <a:endParaRPr lang="zh-CN" altLang="en-US" sz="1000" dirty="0"/>
          </a:p>
        </p:txBody>
      </p:sp>
      <p:cxnSp>
        <p:nvCxnSpPr>
          <p:cNvPr id="35" name="直接箭头连接符 34"/>
          <p:cNvCxnSpPr/>
          <p:nvPr/>
        </p:nvCxnSpPr>
        <p:spPr>
          <a:xfrm>
            <a:off x="8450580" y="1325880"/>
            <a:ext cx="0" cy="65397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8146256" y="1379739"/>
            <a:ext cx="369332" cy="60012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zh-CN" sz="1200" dirty="0" err="1" smtClean="0"/>
              <a:t>URDF</a:t>
            </a:r>
            <a:endParaRPr lang="zh-CN" altLang="en-US" sz="1200" dirty="0"/>
          </a:p>
        </p:txBody>
      </p:sp>
      <p:sp>
        <p:nvSpPr>
          <p:cNvPr id="56" name="TextBox 55"/>
          <p:cNvSpPr txBox="1"/>
          <p:nvPr/>
        </p:nvSpPr>
        <p:spPr>
          <a:xfrm>
            <a:off x="8427720" y="1387878"/>
            <a:ext cx="369332" cy="60012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zh-CN" sz="1200" dirty="0" err="1"/>
              <a:t>S</a:t>
            </a:r>
            <a:r>
              <a:rPr lang="en-US" altLang="zh-CN" sz="1200" dirty="0" err="1" smtClean="0"/>
              <a:t>RDF</a:t>
            </a:r>
            <a:endParaRPr lang="zh-CN" altLang="en-US" sz="1200" dirty="0"/>
          </a:p>
        </p:txBody>
      </p:sp>
      <p:cxnSp>
        <p:nvCxnSpPr>
          <p:cNvPr id="57" name="直接箭头连接符 56"/>
          <p:cNvCxnSpPr/>
          <p:nvPr/>
        </p:nvCxnSpPr>
        <p:spPr>
          <a:xfrm>
            <a:off x="8663940" y="1325880"/>
            <a:ext cx="0" cy="65397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>
            <a:off x="8877300" y="1325880"/>
            <a:ext cx="0" cy="65397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8602980" y="1387878"/>
            <a:ext cx="369332" cy="60012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zh-CN" sz="1200" dirty="0" err="1"/>
              <a:t>config</a:t>
            </a:r>
            <a:endParaRPr lang="zh-CN" altLang="en-US" sz="1200" dirty="0"/>
          </a:p>
        </p:txBody>
      </p:sp>
      <p:sp>
        <p:nvSpPr>
          <p:cNvPr id="60" name="圆角矩形 59"/>
          <p:cNvSpPr/>
          <p:nvPr/>
        </p:nvSpPr>
        <p:spPr>
          <a:xfrm>
            <a:off x="9166860" y="1841360"/>
            <a:ext cx="1005840" cy="8708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61" name="TextBox 60"/>
          <p:cNvSpPr txBox="1"/>
          <p:nvPr/>
        </p:nvSpPr>
        <p:spPr>
          <a:xfrm>
            <a:off x="9166860" y="1841360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Action</a:t>
            </a:r>
            <a:endParaRPr lang="zh-CN" altLang="en-US" sz="1200" dirty="0"/>
          </a:p>
        </p:txBody>
      </p:sp>
      <p:sp>
        <p:nvSpPr>
          <p:cNvPr id="62" name="圆角矩形 61"/>
          <p:cNvSpPr/>
          <p:nvPr/>
        </p:nvSpPr>
        <p:spPr>
          <a:xfrm>
            <a:off x="9166860" y="3032760"/>
            <a:ext cx="1005840" cy="15556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64" name="TextBox 63"/>
          <p:cNvSpPr txBox="1"/>
          <p:nvPr/>
        </p:nvSpPr>
        <p:spPr>
          <a:xfrm>
            <a:off x="9166860" y="3032760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Topic</a:t>
            </a:r>
            <a:endParaRPr lang="zh-CN" altLang="en-US" sz="1200" dirty="0"/>
          </a:p>
        </p:txBody>
      </p:sp>
      <p:sp>
        <p:nvSpPr>
          <p:cNvPr id="53" name="圆角矩形 52"/>
          <p:cNvSpPr/>
          <p:nvPr/>
        </p:nvSpPr>
        <p:spPr>
          <a:xfrm>
            <a:off x="10287000" y="1841361"/>
            <a:ext cx="1447800" cy="353836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10393680" y="1993760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机器人</a:t>
            </a:r>
          </a:p>
        </p:txBody>
      </p:sp>
      <p:sp>
        <p:nvSpPr>
          <p:cNvPr id="54" name="圆角矩形 53"/>
          <p:cNvSpPr/>
          <p:nvPr/>
        </p:nvSpPr>
        <p:spPr>
          <a:xfrm>
            <a:off x="10416540" y="2409465"/>
            <a:ext cx="1211580" cy="36171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机器人控制器</a:t>
            </a:r>
            <a:endParaRPr lang="zh-CN" altLang="en-US" sz="1200" dirty="0"/>
          </a:p>
        </p:txBody>
      </p:sp>
      <p:sp>
        <p:nvSpPr>
          <p:cNvPr id="69" name="圆角矩形 68"/>
          <p:cNvSpPr/>
          <p:nvPr/>
        </p:nvSpPr>
        <p:spPr>
          <a:xfrm>
            <a:off x="10416540" y="3451768"/>
            <a:ext cx="1211580" cy="36171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机器人传感器</a:t>
            </a:r>
            <a:endParaRPr lang="zh-CN" altLang="en-US" sz="1200" dirty="0"/>
          </a:p>
        </p:txBody>
      </p:sp>
      <p:sp>
        <p:nvSpPr>
          <p:cNvPr id="70" name="圆角矩形 69"/>
          <p:cNvSpPr/>
          <p:nvPr/>
        </p:nvSpPr>
        <p:spPr>
          <a:xfrm>
            <a:off x="10351770" y="4657843"/>
            <a:ext cx="1341120" cy="371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机器人状态发布</a:t>
            </a:r>
            <a:endParaRPr lang="zh-CN" altLang="en-US" sz="1200" dirty="0"/>
          </a:p>
        </p:txBody>
      </p:sp>
      <p:cxnSp>
        <p:nvCxnSpPr>
          <p:cNvPr id="72" name="直接箭头连接符 71"/>
          <p:cNvCxnSpPr>
            <a:stCxn id="54" idx="1"/>
          </p:cNvCxnSpPr>
          <p:nvPr/>
        </p:nvCxnSpPr>
        <p:spPr>
          <a:xfrm flipH="1">
            <a:off x="8877300" y="2590321"/>
            <a:ext cx="153924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9319260" y="2312130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关节</a:t>
            </a:r>
            <a:r>
              <a:rPr lang="zh-CN" altLang="en-US" sz="1200" dirty="0"/>
              <a:t>轨迹</a:t>
            </a:r>
          </a:p>
        </p:txBody>
      </p:sp>
      <p:cxnSp>
        <p:nvCxnSpPr>
          <p:cNvPr id="77" name="直接箭头连接符 76"/>
          <p:cNvCxnSpPr>
            <a:stCxn id="69" idx="1"/>
          </p:cNvCxnSpPr>
          <p:nvPr/>
        </p:nvCxnSpPr>
        <p:spPr>
          <a:xfrm flipH="1" flipV="1">
            <a:off x="8884920" y="3610541"/>
            <a:ext cx="1531620" cy="2208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9319260" y="3333542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点云</a:t>
            </a:r>
            <a:endParaRPr lang="zh-CN" altLang="en-US" sz="1200" dirty="0"/>
          </a:p>
        </p:txBody>
      </p:sp>
      <p:cxnSp>
        <p:nvCxnSpPr>
          <p:cNvPr id="83" name="直接箭头连接符 82"/>
          <p:cNvCxnSpPr/>
          <p:nvPr/>
        </p:nvCxnSpPr>
        <p:spPr>
          <a:xfrm>
            <a:off x="8884920" y="4961810"/>
            <a:ext cx="146685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9224010" y="4677191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 smtClean="0"/>
              <a:t>TF</a:t>
            </a:r>
            <a:endParaRPr lang="zh-CN" altLang="en-US" sz="1200" dirty="0"/>
          </a:p>
        </p:txBody>
      </p:sp>
      <p:sp>
        <p:nvSpPr>
          <p:cNvPr id="88" name="TextBox 87"/>
          <p:cNvSpPr txBox="1"/>
          <p:nvPr/>
        </p:nvSpPr>
        <p:spPr>
          <a:xfrm>
            <a:off x="9243060" y="3866581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关节状态</a:t>
            </a:r>
            <a:endParaRPr lang="zh-CN" altLang="en-US" sz="1200" dirty="0"/>
          </a:p>
        </p:txBody>
      </p:sp>
      <p:cxnSp>
        <p:nvCxnSpPr>
          <p:cNvPr id="90" name="肘形连接符 89"/>
          <p:cNvCxnSpPr>
            <a:stCxn id="88" idx="2"/>
            <a:endCxn id="70" idx="0"/>
          </p:cNvCxnSpPr>
          <p:nvPr/>
        </p:nvCxnSpPr>
        <p:spPr>
          <a:xfrm rot="16200000" flipH="1">
            <a:off x="10088924" y="3724436"/>
            <a:ext cx="514263" cy="1352550"/>
          </a:xfrm>
          <a:prstGeom prst="bentConnector3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6797040" y="5852160"/>
            <a:ext cx="417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/>
              <a:t>MoveIt</a:t>
            </a:r>
            <a:r>
              <a:rPr lang="en-US" altLang="zh-CN" b="1" dirty="0" smtClean="0"/>
              <a:t>!</a:t>
            </a:r>
            <a:r>
              <a:rPr lang="zh-CN" altLang="en-US" b="1" dirty="0" smtClean="0"/>
              <a:t>核心节点</a:t>
            </a:r>
            <a:r>
              <a:rPr lang="en-US" altLang="zh-CN" b="1" dirty="0" smtClean="0"/>
              <a:t>——</a:t>
            </a:r>
            <a:r>
              <a:rPr lang="en-US" altLang="zh-CN" b="1" dirty="0" err="1" smtClean="0"/>
              <a:t>move_group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3365" y="121920"/>
            <a:ext cx="859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rgbClr val="446382"/>
                </a:solidFill>
              </a:rPr>
              <a:t>MoveIt</a:t>
            </a:r>
            <a:r>
              <a:rPr lang="en-US" altLang="zh-CN" sz="1600" dirty="0">
                <a:solidFill>
                  <a:srgbClr val="446382"/>
                </a:solidFill>
              </a:rPr>
              <a:t>!</a:t>
            </a:r>
            <a:endParaRPr lang="zh-CN" altLang="zh-CN" sz="1600" dirty="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1680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rgbClr val="446382"/>
                </a:solidFill>
              </a:rPr>
              <a:t>MoveIt</a:t>
            </a:r>
            <a:r>
              <a:rPr lang="en-US" altLang="zh-CN" sz="1600" dirty="0" smtClean="0">
                <a:solidFill>
                  <a:srgbClr val="446382"/>
                </a:solidFill>
              </a:rPr>
              <a:t>!</a:t>
            </a:r>
            <a:r>
              <a:rPr lang="zh-CN" altLang="en-US" sz="1600" dirty="0" smtClean="0">
                <a:solidFill>
                  <a:srgbClr val="446382"/>
                </a:solidFill>
              </a:rPr>
              <a:t>系统架构</a:t>
            </a:r>
            <a:endParaRPr lang="zh-CN" altLang="zh-CN" sz="1600" dirty="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4846320" y="2880360"/>
            <a:ext cx="1661160" cy="8077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MoveIt</a:t>
            </a:r>
            <a:r>
              <a:rPr lang="en-US" altLang="zh-CN" dirty="0" smtClean="0"/>
              <a:t>!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8077200" y="2072640"/>
            <a:ext cx="1859280" cy="5486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地图更新插件组</a:t>
            </a:r>
            <a:endParaRPr lang="zh-CN" altLang="en-US" dirty="0"/>
          </a:p>
        </p:txBody>
      </p:sp>
      <p:sp>
        <p:nvSpPr>
          <p:cNvPr id="66" name="圆角矩形 65"/>
          <p:cNvSpPr/>
          <p:nvPr/>
        </p:nvSpPr>
        <p:spPr>
          <a:xfrm>
            <a:off x="8077200" y="3009900"/>
            <a:ext cx="1859280" cy="5486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运动规划插件组</a:t>
            </a:r>
            <a:endParaRPr lang="zh-CN" altLang="en-US" dirty="0"/>
          </a:p>
        </p:txBody>
      </p:sp>
      <p:sp>
        <p:nvSpPr>
          <p:cNvPr id="68" name="圆角矩形 67"/>
          <p:cNvSpPr/>
          <p:nvPr/>
        </p:nvSpPr>
        <p:spPr>
          <a:xfrm>
            <a:off x="8077200" y="4084320"/>
            <a:ext cx="1859280" cy="7772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状态请求适配器插件组</a:t>
            </a:r>
            <a:endParaRPr lang="zh-CN" altLang="en-US" dirty="0"/>
          </a:p>
        </p:txBody>
      </p:sp>
      <p:sp>
        <p:nvSpPr>
          <p:cNvPr id="71" name="圆角矩形 70"/>
          <p:cNvSpPr/>
          <p:nvPr/>
        </p:nvSpPr>
        <p:spPr>
          <a:xfrm>
            <a:off x="1550035" y="2072640"/>
            <a:ext cx="1859280" cy="5486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高层功能插件组</a:t>
            </a:r>
            <a:endParaRPr lang="zh-CN" altLang="en-US" dirty="0"/>
          </a:p>
        </p:txBody>
      </p:sp>
      <p:sp>
        <p:nvSpPr>
          <p:cNvPr id="73" name="圆角矩形 72"/>
          <p:cNvSpPr/>
          <p:nvPr/>
        </p:nvSpPr>
        <p:spPr>
          <a:xfrm>
            <a:off x="1550035" y="3009900"/>
            <a:ext cx="1859280" cy="5486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运动学插件组</a:t>
            </a:r>
            <a:endParaRPr lang="zh-CN" altLang="en-US" dirty="0"/>
          </a:p>
        </p:txBody>
      </p:sp>
      <p:sp>
        <p:nvSpPr>
          <p:cNvPr id="74" name="圆角矩形 73"/>
          <p:cNvSpPr/>
          <p:nvPr/>
        </p:nvSpPr>
        <p:spPr>
          <a:xfrm>
            <a:off x="1550035" y="4084320"/>
            <a:ext cx="1859280" cy="5486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碰撞检测插件组</a:t>
            </a:r>
            <a:endParaRPr lang="zh-CN" altLang="en-US" dirty="0"/>
          </a:p>
        </p:txBody>
      </p:sp>
      <p:sp>
        <p:nvSpPr>
          <p:cNvPr id="76" name="圆角矩形 75"/>
          <p:cNvSpPr/>
          <p:nvPr/>
        </p:nvSpPr>
        <p:spPr>
          <a:xfrm>
            <a:off x="3668395" y="1402080"/>
            <a:ext cx="1859280" cy="5486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机器人模型</a:t>
            </a:r>
            <a:endParaRPr lang="zh-CN" altLang="en-US" dirty="0"/>
          </a:p>
        </p:txBody>
      </p:sp>
      <p:sp>
        <p:nvSpPr>
          <p:cNvPr id="78" name="圆角矩形 77"/>
          <p:cNvSpPr/>
          <p:nvPr/>
        </p:nvSpPr>
        <p:spPr>
          <a:xfrm>
            <a:off x="5893435" y="1402080"/>
            <a:ext cx="1859280" cy="5486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关节状态</a:t>
            </a:r>
            <a:endParaRPr lang="zh-CN" altLang="en-US" dirty="0"/>
          </a:p>
        </p:txBody>
      </p:sp>
      <p:sp>
        <p:nvSpPr>
          <p:cNvPr id="79" name="圆角矩形 78"/>
          <p:cNvSpPr/>
          <p:nvPr/>
        </p:nvSpPr>
        <p:spPr>
          <a:xfrm>
            <a:off x="4564380" y="3992880"/>
            <a:ext cx="2225040" cy="5486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控制器管理插件组</a:t>
            </a:r>
            <a:endParaRPr lang="zh-CN" altLang="en-US" dirty="0"/>
          </a:p>
        </p:txBody>
      </p:sp>
      <p:sp>
        <p:nvSpPr>
          <p:cNvPr id="81" name="圆角矩形 80"/>
          <p:cNvSpPr/>
          <p:nvPr/>
        </p:nvSpPr>
        <p:spPr>
          <a:xfrm>
            <a:off x="4747260" y="4861560"/>
            <a:ext cx="1859280" cy="5486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机器人执行器</a:t>
            </a:r>
            <a:endParaRPr lang="zh-CN" altLang="en-US" dirty="0"/>
          </a:p>
        </p:txBody>
      </p:sp>
      <p:sp>
        <p:nvSpPr>
          <p:cNvPr id="82" name="圆角矩形 81"/>
          <p:cNvSpPr/>
          <p:nvPr/>
        </p:nvSpPr>
        <p:spPr>
          <a:xfrm>
            <a:off x="8275320" y="1036320"/>
            <a:ext cx="1463040" cy="7315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机器人感知传感器</a:t>
            </a:r>
            <a:endParaRPr lang="zh-CN" altLang="en-US" dirty="0"/>
          </a:p>
        </p:txBody>
      </p:sp>
      <p:cxnSp>
        <p:nvCxnSpPr>
          <p:cNvPr id="19" name="直接连接符 18"/>
          <p:cNvCxnSpPr>
            <a:stCxn id="71" idx="3"/>
            <a:endCxn id="2" idx="1"/>
          </p:cNvCxnSpPr>
          <p:nvPr/>
        </p:nvCxnSpPr>
        <p:spPr>
          <a:xfrm>
            <a:off x="3409315" y="2346960"/>
            <a:ext cx="1437005" cy="937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73" idx="3"/>
            <a:endCxn id="2" idx="1"/>
          </p:cNvCxnSpPr>
          <p:nvPr/>
        </p:nvCxnSpPr>
        <p:spPr>
          <a:xfrm>
            <a:off x="3409315" y="3284220"/>
            <a:ext cx="14370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74" idx="3"/>
            <a:endCxn id="2" idx="1"/>
          </p:cNvCxnSpPr>
          <p:nvPr/>
        </p:nvCxnSpPr>
        <p:spPr>
          <a:xfrm flipV="1">
            <a:off x="3409315" y="3284220"/>
            <a:ext cx="1437005" cy="1074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2" idx="3"/>
            <a:endCxn id="8" idx="1"/>
          </p:cNvCxnSpPr>
          <p:nvPr/>
        </p:nvCxnSpPr>
        <p:spPr>
          <a:xfrm flipV="1">
            <a:off x="6507480" y="2346960"/>
            <a:ext cx="1569720" cy="937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>
            <a:stCxn id="2" idx="3"/>
            <a:endCxn id="66" idx="1"/>
          </p:cNvCxnSpPr>
          <p:nvPr/>
        </p:nvCxnSpPr>
        <p:spPr>
          <a:xfrm>
            <a:off x="6507480" y="3284220"/>
            <a:ext cx="15697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2" idx="3"/>
            <a:endCxn id="68" idx="1"/>
          </p:cNvCxnSpPr>
          <p:nvPr/>
        </p:nvCxnSpPr>
        <p:spPr>
          <a:xfrm>
            <a:off x="6507480" y="3284220"/>
            <a:ext cx="1569720" cy="1188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>
            <a:stCxn id="2" idx="2"/>
            <a:endCxn id="79" idx="0"/>
          </p:cNvCxnSpPr>
          <p:nvPr/>
        </p:nvCxnSpPr>
        <p:spPr>
          <a:xfrm>
            <a:off x="5676900" y="3688080"/>
            <a:ext cx="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/>
          <p:nvPr/>
        </p:nvCxnSpPr>
        <p:spPr>
          <a:xfrm>
            <a:off x="5227320" y="1950720"/>
            <a:ext cx="0" cy="8648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/>
          <p:nvPr/>
        </p:nvCxnSpPr>
        <p:spPr>
          <a:xfrm flipH="1">
            <a:off x="6233160" y="1950720"/>
            <a:ext cx="15240" cy="8648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/>
          <p:cNvCxnSpPr>
            <a:stCxn id="79" idx="2"/>
            <a:endCxn id="81" idx="0"/>
          </p:cNvCxnSpPr>
          <p:nvPr/>
        </p:nvCxnSpPr>
        <p:spPr>
          <a:xfrm>
            <a:off x="5676900" y="4541520"/>
            <a:ext cx="0" cy="32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>
            <a:stCxn id="82" idx="2"/>
            <a:endCxn id="8" idx="0"/>
          </p:cNvCxnSpPr>
          <p:nvPr/>
        </p:nvCxnSpPr>
        <p:spPr>
          <a:xfrm>
            <a:off x="9006840" y="1767840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4623752" y="5908278"/>
            <a:ext cx="2150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/>
              <a:t>MoveIt</a:t>
            </a:r>
            <a:r>
              <a:rPr lang="en-US" altLang="zh-CN" b="1" dirty="0" smtClean="0"/>
              <a:t>!</a:t>
            </a:r>
            <a:r>
              <a:rPr lang="zh-CN" altLang="en-US" b="1" dirty="0" smtClean="0"/>
              <a:t>的插件机制</a:t>
            </a:r>
            <a:endParaRPr lang="zh-CN" altLang="en-US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263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3365" y="121920"/>
            <a:ext cx="859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rgbClr val="446382"/>
                </a:solidFill>
              </a:rPr>
              <a:t>MoveIt</a:t>
            </a:r>
            <a:r>
              <a:rPr lang="en-US" altLang="zh-CN" sz="1600" dirty="0">
                <a:solidFill>
                  <a:srgbClr val="446382"/>
                </a:solidFill>
              </a:rPr>
              <a:t>!</a:t>
            </a:r>
            <a:endParaRPr lang="zh-CN" altLang="zh-CN" sz="1600" dirty="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1680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rgbClr val="446382"/>
                </a:solidFill>
              </a:rPr>
              <a:t>MoveIt</a:t>
            </a:r>
            <a:r>
              <a:rPr lang="en-US" altLang="zh-CN" sz="1600" dirty="0" smtClean="0">
                <a:solidFill>
                  <a:srgbClr val="446382"/>
                </a:solidFill>
              </a:rPr>
              <a:t>!</a:t>
            </a:r>
            <a:r>
              <a:rPr lang="zh-CN" altLang="en-US" sz="1600" dirty="0" smtClean="0">
                <a:solidFill>
                  <a:srgbClr val="446382"/>
                </a:solidFill>
              </a:rPr>
              <a:t>系统架构</a:t>
            </a:r>
            <a:endParaRPr lang="zh-CN" altLang="zh-CN" sz="1600" dirty="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</a:p>
        </p:txBody>
      </p:sp>
      <p:sp>
        <p:nvSpPr>
          <p:cNvPr id="3" name="流程图: 多文档 2"/>
          <p:cNvSpPr/>
          <p:nvPr/>
        </p:nvSpPr>
        <p:spPr>
          <a:xfrm>
            <a:off x="2285999" y="1371600"/>
            <a:ext cx="1873943" cy="1478280"/>
          </a:xfrm>
          <a:prstGeom prst="flowChartMulti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规划请求</a:t>
            </a:r>
            <a:endParaRPr lang="en-US" altLang="zh-CN" sz="1600" dirty="0" smtClean="0"/>
          </a:p>
          <a:p>
            <a:pPr algn="ctr"/>
            <a:r>
              <a:rPr lang="zh-CN" altLang="en-US" sz="1600" dirty="0" smtClean="0"/>
              <a:t>适配器组</a:t>
            </a:r>
            <a:endParaRPr lang="en-US" altLang="zh-CN" sz="1600" dirty="0" smtClean="0"/>
          </a:p>
          <a:p>
            <a:pPr algn="ctr"/>
            <a:r>
              <a:rPr lang="zh-CN" altLang="en-US" sz="1200" dirty="0" smtClean="0"/>
              <a:t>（例如修复时间参数）</a:t>
            </a:r>
            <a:endParaRPr lang="zh-CN" altLang="en-US" sz="1200" dirty="0"/>
          </a:p>
        </p:txBody>
      </p:sp>
      <p:sp>
        <p:nvSpPr>
          <p:cNvPr id="4" name="圆角矩形 3"/>
          <p:cNvSpPr/>
          <p:nvPr/>
        </p:nvSpPr>
        <p:spPr>
          <a:xfrm>
            <a:off x="4953000" y="1760220"/>
            <a:ext cx="1798320" cy="70104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运动规划器</a:t>
            </a:r>
            <a:endParaRPr lang="zh-CN" altLang="en-US" dirty="0"/>
          </a:p>
        </p:txBody>
      </p:sp>
      <p:sp>
        <p:nvSpPr>
          <p:cNvPr id="32" name="流程图: 多文档 31"/>
          <p:cNvSpPr/>
          <p:nvPr/>
        </p:nvSpPr>
        <p:spPr>
          <a:xfrm>
            <a:off x="7513319" y="1371600"/>
            <a:ext cx="1873943" cy="1478280"/>
          </a:xfrm>
          <a:prstGeom prst="flowChartMulti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规划请求</a:t>
            </a:r>
            <a:endParaRPr lang="en-US" altLang="zh-CN" sz="1600" dirty="0" smtClean="0"/>
          </a:p>
          <a:p>
            <a:pPr algn="ctr"/>
            <a:r>
              <a:rPr lang="zh-CN" altLang="en-US" sz="1600" dirty="0" smtClean="0"/>
              <a:t>适配器组</a:t>
            </a:r>
            <a:endParaRPr lang="en-US" altLang="zh-CN" sz="1600" dirty="0" smtClean="0"/>
          </a:p>
          <a:p>
            <a:pPr algn="ctr"/>
            <a:r>
              <a:rPr lang="zh-CN" altLang="en-US" sz="1200" dirty="0" smtClean="0"/>
              <a:t>（例如添加时间参数）</a:t>
            </a:r>
            <a:endParaRPr lang="zh-CN" altLang="en-US" sz="1200" dirty="0"/>
          </a:p>
        </p:txBody>
      </p:sp>
      <p:cxnSp>
        <p:nvCxnSpPr>
          <p:cNvPr id="10" name="直接箭头连接符 9"/>
          <p:cNvCxnSpPr>
            <a:stCxn id="3" idx="3"/>
            <a:endCxn id="4" idx="1"/>
          </p:cNvCxnSpPr>
          <p:nvPr/>
        </p:nvCxnSpPr>
        <p:spPr>
          <a:xfrm>
            <a:off x="4159942" y="2110740"/>
            <a:ext cx="79305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4" idx="3"/>
            <a:endCxn id="32" idx="1"/>
          </p:cNvCxnSpPr>
          <p:nvPr/>
        </p:nvCxnSpPr>
        <p:spPr>
          <a:xfrm>
            <a:off x="6751320" y="2110740"/>
            <a:ext cx="76199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32" idx="3"/>
          </p:cNvCxnSpPr>
          <p:nvPr/>
        </p:nvCxnSpPr>
        <p:spPr>
          <a:xfrm>
            <a:off x="9387262" y="2110740"/>
            <a:ext cx="113595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endCxn id="3" idx="1"/>
          </p:cNvCxnSpPr>
          <p:nvPr/>
        </p:nvCxnSpPr>
        <p:spPr>
          <a:xfrm>
            <a:off x="1112896" y="2110740"/>
            <a:ext cx="117310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51747" y="1798320"/>
            <a:ext cx="1295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运动规划请求</a:t>
            </a:r>
            <a:endParaRPr lang="zh-CN" alt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9387262" y="1833741"/>
            <a:ext cx="1295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运动规划应答</a:t>
            </a:r>
            <a:endParaRPr lang="zh-CN" alt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4953000" y="2812852"/>
            <a:ext cx="1950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/>
              <a:t>运动规划器的结构</a:t>
            </a:r>
            <a:endParaRPr lang="zh-CN" altLang="en-US" sz="16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1112896" y="3703320"/>
            <a:ext cx="44192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 smtClean="0"/>
              <a:t>约束条件</a:t>
            </a:r>
            <a:endParaRPr lang="en-US" altLang="zh-CN" b="1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位置约束：限制</a:t>
            </a:r>
            <a:r>
              <a:rPr lang="en-US" altLang="zh-CN" sz="1400" dirty="0" smtClean="0"/>
              <a:t>link</a:t>
            </a:r>
            <a:r>
              <a:rPr lang="zh-CN" altLang="en-US" sz="1400" dirty="0" smtClean="0"/>
              <a:t>的运动区域</a:t>
            </a:r>
            <a:endParaRPr lang="en-US" altLang="zh-CN" sz="1400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方向约束：限制</a:t>
            </a:r>
            <a:r>
              <a:rPr lang="en-US" altLang="zh-CN" sz="1400" dirty="0" smtClean="0"/>
              <a:t>link</a:t>
            </a:r>
            <a:r>
              <a:rPr lang="zh-CN" altLang="en-US" sz="1400" dirty="0" smtClean="0"/>
              <a:t>的运动方向</a:t>
            </a:r>
            <a:endParaRPr lang="en-US" altLang="zh-CN" sz="1400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可见性约束：限制</a:t>
            </a:r>
            <a:r>
              <a:rPr lang="en-US" altLang="zh-CN" sz="1400" dirty="0" smtClean="0"/>
              <a:t>link</a:t>
            </a:r>
            <a:r>
              <a:rPr lang="zh-CN" altLang="en-US" sz="1400" dirty="0" smtClean="0"/>
              <a:t>上某点在某区域内的可见性</a:t>
            </a:r>
            <a:endParaRPr lang="en-US" altLang="zh-CN" sz="1400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Joint</a:t>
            </a:r>
            <a:r>
              <a:rPr lang="zh-CN" altLang="en-US" sz="1400" dirty="0" smtClean="0"/>
              <a:t>约束：限制</a:t>
            </a:r>
            <a:r>
              <a:rPr lang="en-US" altLang="zh-CN" sz="1400" dirty="0" smtClean="0"/>
              <a:t>joint</a:t>
            </a:r>
            <a:r>
              <a:rPr lang="zh-CN" altLang="en-US" sz="1400" dirty="0" smtClean="0"/>
              <a:t>的运动范围</a:t>
            </a:r>
            <a:endParaRPr lang="en-US" altLang="zh-CN" sz="1400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用户定义约束：用户通过回调函数自定义所需的约束条件</a:t>
            </a:r>
            <a:endParaRPr lang="en-US" altLang="zh-CN" sz="1400" dirty="0"/>
          </a:p>
        </p:txBody>
      </p:sp>
      <p:sp>
        <p:nvSpPr>
          <p:cNvPr id="47" name="TextBox 46"/>
          <p:cNvSpPr txBox="1"/>
          <p:nvPr/>
        </p:nvSpPr>
        <p:spPr>
          <a:xfrm>
            <a:off x="5661456" y="3703320"/>
            <a:ext cx="5250384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/>
              <a:t>适配器</a:t>
            </a:r>
            <a:endParaRPr lang="en-US" altLang="zh-CN" b="1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 smtClean="0"/>
              <a:t>FixStartStateBounds</a:t>
            </a:r>
            <a:r>
              <a:rPr lang="zh-CN" altLang="en-US" sz="1400" dirty="0" smtClean="0"/>
              <a:t>：修复</a:t>
            </a:r>
            <a:r>
              <a:rPr lang="en-US" altLang="zh-CN" sz="1400" dirty="0" smtClean="0"/>
              <a:t>joint</a:t>
            </a:r>
            <a:r>
              <a:rPr lang="zh-CN" altLang="en-US" sz="1400" dirty="0" smtClean="0"/>
              <a:t>的初始极限</a:t>
            </a:r>
            <a:endParaRPr lang="en-US" altLang="zh-CN" sz="1400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 smtClean="0"/>
              <a:t>FixWorkspaceBounds</a:t>
            </a:r>
            <a:r>
              <a:rPr lang="en-US" altLang="zh-CN" sz="1400" dirty="0" smtClean="0"/>
              <a:t> </a:t>
            </a:r>
            <a:r>
              <a:rPr lang="zh-CN" altLang="en-US" sz="1400" dirty="0" smtClean="0"/>
              <a:t>：设置一个默认尺寸的工作空间</a:t>
            </a:r>
            <a:endParaRPr lang="en-US" altLang="zh-CN" sz="1400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 smtClean="0"/>
              <a:t>FixStartStateCollision</a:t>
            </a:r>
            <a:r>
              <a:rPr lang="en-US" altLang="zh-CN" sz="1400" dirty="0" smtClean="0"/>
              <a:t> </a:t>
            </a:r>
            <a:r>
              <a:rPr lang="zh-CN" altLang="en-US" sz="1400" dirty="0" smtClean="0"/>
              <a:t>：修复碰撞配置文件</a:t>
            </a:r>
            <a:endParaRPr lang="en-US" altLang="zh-CN" sz="1400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 smtClean="0"/>
              <a:t>FixStartStatePathConstraints</a:t>
            </a:r>
            <a:r>
              <a:rPr lang="zh-CN" altLang="en-US" sz="1400" dirty="0" smtClean="0"/>
              <a:t>：找到满足约束的姿态作为机器人的初始姿态</a:t>
            </a:r>
            <a:endParaRPr lang="en-US" altLang="zh-CN" sz="1400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 smtClean="0"/>
              <a:t>AddTimeParameterization</a:t>
            </a:r>
            <a:r>
              <a:rPr lang="zh-CN" altLang="en-US" sz="1400" dirty="0" smtClean="0"/>
              <a:t>：为空间轨迹进行速度、加速度约束，为每个轨迹点加入速度、加速度、时间等参数</a:t>
            </a:r>
            <a:endParaRPr lang="en-US" altLang="zh-CN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687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3365" y="121920"/>
            <a:ext cx="859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rgbClr val="446382"/>
                </a:solidFill>
              </a:rPr>
              <a:t>MoveIt</a:t>
            </a:r>
            <a:r>
              <a:rPr lang="en-US" altLang="zh-CN" sz="1600" dirty="0">
                <a:solidFill>
                  <a:srgbClr val="446382"/>
                </a:solidFill>
              </a:rPr>
              <a:t>!</a:t>
            </a:r>
            <a:endParaRPr lang="zh-CN" altLang="zh-CN" sz="1600" dirty="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1680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rgbClr val="446382"/>
                </a:solidFill>
              </a:rPr>
              <a:t>MoveIt</a:t>
            </a:r>
            <a:r>
              <a:rPr lang="en-US" altLang="zh-CN" sz="1600" dirty="0" smtClean="0">
                <a:solidFill>
                  <a:srgbClr val="446382"/>
                </a:solidFill>
              </a:rPr>
              <a:t>!</a:t>
            </a:r>
            <a:r>
              <a:rPr lang="zh-CN" altLang="en-US" sz="1600" dirty="0" smtClean="0">
                <a:solidFill>
                  <a:srgbClr val="446382"/>
                </a:solidFill>
              </a:rPr>
              <a:t>系统架构</a:t>
            </a:r>
            <a:endParaRPr lang="zh-CN" altLang="zh-CN" sz="1600" dirty="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05911" y="1487837"/>
            <a:ext cx="3208149" cy="4526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/>
              <a:t>监听</a:t>
            </a:r>
            <a:r>
              <a:rPr lang="zh-CN" altLang="en-US" b="1" dirty="0" smtClean="0"/>
              <a:t>信息</a:t>
            </a:r>
            <a:endParaRPr lang="en-US" altLang="zh-CN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状态信息</a:t>
            </a:r>
            <a:endParaRPr lang="en-US" altLang="zh-CN" sz="1600" dirty="0" smtClean="0"/>
          </a:p>
          <a:p>
            <a:pPr>
              <a:lnSpc>
                <a:spcPct val="150000"/>
              </a:lnSpc>
            </a:pPr>
            <a:r>
              <a:rPr lang="zh-CN" altLang="en-US" sz="1600" dirty="0" smtClean="0"/>
              <a:t>（</a:t>
            </a:r>
            <a:r>
              <a:rPr lang="en-US" altLang="zh-CN" sz="1600" dirty="0" smtClean="0"/>
              <a:t>State Information</a:t>
            </a:r>
            <a:r>
              <a:rPr lang="zh-CN" altLang="en-US" sz="1600" dirty="0" smtClean="0"/>
              <a:t>）</a:t>
            </a:r>
            <a:endParaRPr lang="en-US" altLang="zh-CN" sz="1600" dirty="0" smtClean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机器人</a:t>
            </a:r>
            <a:r>
              <a:rPr lang="zh-CN" altLang="en-US" sz="1600" dirty="0" smtClean="0"/>
              <a:t>的关节话题</a:t>
            </a:r>
            <a:r>
              <a:rPr lang="en-US" altLang="zh-CN" sz="1600" dirty="0" err="1" smtClean="0"/>
              <a:t>joint_states</a:t>
            </a:r>
            <a:r>
              <a:rPr lang="en-US" altLang="zh-CN" sz="1600" dirty="0" smtClean="0"/>
              <a:t>;</a:t>
            </a:r>
          </a:p>
          <a:p>
            <a:pPr>
              <a:lnSpc>
                <a:spcPct val="150000"/>
              </a:lnSpc>
            </a:pP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传感器信息</a:t>
            </a:r>
            <a:endParaRPr lang="en-US" altLang="zh-CN" sz="1600" dirty="0" smtClean="0"/>
          </a:p>
          <a:p>
            <a:pPr>
              <a:lnSpc>
                <a:spcPct val="150000"/>
              </a:lnSpc>
            </a:pPr>
            <a:r>
              <a:rPr lang="zh-CN" altLang="en-US" sz="1600" dirty="0" smtClean="0"/>
              <a:t>（</a:t>
            </a:r>
            <a:r>
              <a:rPr lang="en-US" altLang="zh-CN" sz="1600" dirty="0" smtClean="0"/>
              <a:t>Sensor Information</a:t>
            </a:r>
            <a:r>
              <a:rPr lang="zh-CN" altLang="en-US" sz="1600" dirty="0" smtClean="0"/>
              <a:t>）</a:t>
            </a:r>
            <a:endParaRPr lang="en-US" altLang="zh-CN" sz="1600" dirty="0" smtClean="0"/>
          </a:p>
          <a:p>
            <a:pPr>
              <a:lnSpc>
                <a:spcPct val="150000"/>
              </a:lnSpc>
            </a:pPr>
            <a:r>
              <a:rPr lang="zh-CN" altLang="en-US" sz="1600" dirty="0" smtClean="0"/>
              <a:t>机器人的传感器数据；</a:t>
            </a:r>
            <a:endParaRPr lang="en-US" altLang="zh-CN" sz="1600" dirty="0" smtClean="0"/>
          </a:p>
          <a:p>
            <a:pPr>
              <a:lnSpc>
                <a:spcPct val="150000"/>
              </a:lnSpc>
            </a:pP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外界环境信息</a:t>
            </a:r>
            <a:endParaRPr lang="en-US" altLang="zh-CN" sz="1600" dirty="0" smtClean="0"/>
          </a:p>
          <a:p>
            <a:pPr>
              <a:lnSpc>
                <a:spcPct val="150000"/>
              </a:lnSpc>
            </a:pPr>
            <a:r>
              <a:rPr lang="zh-CN" altLang="en-US" sz="1600" dirty="0" smtClean="0"/>
              <a:t>（</a:t>
            </a:r>
            <a:r>
              <a:rPr lang="en-US" altLang="zh-CN" sz="1600" dirty="0" smtClean="0"/>
              <a:t>World geometry information</a:t>
            </a:r>
            <a:r>
              <a:rPr lang="zh-CN" altLang="en-US" sz="1600" dirty="0" smtClean="0"/>
              <a:t>）</a:t>
            </a:r>
            <a:endParaRPr lang="en-US" altLang="zh-CN" sz="1600" dirty="0" smtClean="0"/>
          </a:p>
          <a:p>
            <a:pPr>
              <a:lnSpc>
                <a:spcPct val="150000"/>
              </a:lnSpc>
            </a:pPr>
            <a:r>
              <a:rPr lang="zh-CN" altLang="en-US" sz="1600" dirty="0" smtClean="0"/>
              <a:t>通过传感器建立的周围环境信息。</a:t>
            </a:r>
            <a:endParaRPr lang="zh-CN" altLang="en-US" sz="1600" dirty="0"/>
          </a:p>
        </p:txBody>
      </p:sp>
      <p:sp>
        <p:nvSpPr>
          <p:cNvPr id="3" name="圆角矩形 2"/>
          <p:cNvSpPr/>
          <p:nvPr/>
        </p:nvSpPr>
        <p:spPr>
          <a:xfrm>
            <a:off x="4052806" y="1596848"/>
            <a:ext cx="1813303" cy="385907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014060" y="1720312"/>
            <a:ext cx="945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用户接口</a:t>
            </a:r>
            <a:endParaRPr lang="zh-CN" altLang="en-US" sz="1200" dirty="0"/>
          </a:p>
        </p:txBody>
      </p:sp>
      <p:sp>
        <p:nvSpPr>
          <p:cNvPr id="8" name="圆角矩形 7"/>
          <p:cNvSpPr/>
          <p:nvPr/>
        </p:nvSpPr>
        <p:spPr>
          <a:xfrm>
            <a:off x="4159943" y="2154264"/>
            <a:ext cx="1496938" cy="4804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 err="1" smtClean="0"/>
              <a:t>Move_group_interface</a:t>
            </a:r>
            <a:endParaRPr lang="en-US" altLang="zh-CN" sz="1000" dirty="0" smtClean="0"/>
          </a:p>
          <a:p>
            <a:pPr algn="ctr"/>
            <a:r>
              <a:rPr lang="en-US" altLang="zh-CN" sz="1000" dirty="0" smtClean="0"/>
              <a:t>(C++</a:t>
            </a:r>
            <a:r>
              <a:rPr lang="zh-CN" altLang="en-US" sz="1000" dirty="0" smtClean="0"/>
              <a:t>接口</a:t>
            </a:r>
            <a:r>
              <a:rPr lang="en-US" altLang="zh-CN" sz="1000" dirty="0" smtClean="0"/>
              <a:t>)</a:t>
            </a:r>
            <a:endParaRPr lang="zh-CN" altLang="en-US" sz="1000" dirty="0"/>
          </a:p>
        </p:txBody>
      </p:sp>
      <p:sp>
        <p:nvSpPr>
          <p:cNvPr id="9" name="圆角矩形 8"/>
          <p:cNvSpPr/>
          <p:nvPr/>
        </p:nvSpPr>
        <p:spPr>
          <a:xfrm>
            <a:off x="4159943" y="2955011"/>
            <a:ext cx="1496938" cy="4804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 err="1" smtClean="0"/>
              <a:t>Moveit_commander</a:t>
            </a:r>
            <a:endParaRPr lang="en-US" altLang="zh-CN" sz="1000" dirty="0" smtClean="0"/>
          </a:p>
          <a:p>
            <a:pPr algn="ctr"/>
            <a:r>
              <a:rPr lang="en-US" altLang="zh-CN" sz="1000" dirty="0" smtClean="0"/>
              <a:t>(python</a:t>
            </a:r>
            <a:r>
              <a:rPr lang="zh-CN" altLang="en-US" sz="1000" dirty="0" smtClean="0"/>
              <a:t>接口</a:t>
            </a:r>
            <a:r>
              <a:rPr lang="en-US" altLang="zh-CN" sz="1000" dirty="0" smtClean="0"/>
              <a:t>)</a:t>
            </a:r>
            <a:endParaRPr lang="zh-CN" altLang="en-US" sz="1000" dirty="0"/>
          </a:p>
        </p:txBody>
      </p:sp>
      <p:sp>
        <p:nvSpPr>
          <p:cNvPr id="10" name="圆角矩形 9"/>
          <p:cNvSpPr/>
          <p:nvPr/>
        </p:nvSpPr>
        <p:spPr>
          <a:xfrm>
            <a:off x="4159943" y="3751645"/>
            <a:ext cx="1496938" cy="4804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/>
              <a:t>GUI</a:t>
            </a:r>
          </a:p>
          <a:p>
            <a:pPr algn="ctr"/>
            <a:r>
              <a:rPr lang="en-US" altLang="zh-CN" sz="1000" dirty="0" smtClean="0"/>
              <a:t>(</a:t>
            </a:r>
            <a:r>
              <a:rPr lang="en-US" altLang="zh-CN" sz="1000" dirty="0" err="1" smtClean="0"/>
              <a:t>rviz</a:t>
            </a:r>
            <a:r>
              <a:rPr lang="zh-CN" altLang="en-US" sz="1000" dirty="0" smtClean="0"/>
              <a:t>插件接口</a:t>
            </a:r>
            <a:r>
              <a:rPr lang="en-US" altLang="zh-CN" sz="1000" dirty="0" smtClean="0"/>
              <a:t>)</a:t>
            </a:r>
            <a:endParaRPr lang="zh-CN" altLang="en-US" sz="1000" dirty="0"/>
          </a:p>
        </p:txBody>
      </p:sp>
      <p:sp>
        <p:nvSpPr>
          <p:cNvPr id="11" name="圆角矩形 10"/>
          <p:cNvSpPr/>
          <p:nvPr/>
        </p:nvSpPr>
        <p:spPr>
          <a:xfrm>
            <a:off x="4159943" y="4538947"/>
            <a:ext cx="1496938" cy="4804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其他接口</a:t>
            </a:r>
            <a:endParaRPr lang="zh-CN" altLang="en-US" sz="1000" dirty="0"/>
          </a:p>
        </p:txBody>
      </p:sp>
      <p:sp>
        <p:nvSpPr>
          <p:cNvPr id="12" name="圆角矩形 11"/>
          <p:cNvSpPr/>
          <p:nvPr/>
        </p:nvSpPr>
        <p:spPr>
          <a:xfrm>
            <a:off x="6865749" y="1596848"/>
            <a:ext cx="991892" cy="37205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865749" y="2419796"/>
            <a:ext cx="3099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规划场景监听器</a:t>
            </a:r>
            <a:endParaRPr lang="zh-CN" altLang="en-US" dirty="0"/>
          </a:p>
        </p:txBody>
      </p:sp>
      <p:sp>
        <p:nvSpPr>
          <p:cNvPr id="14" name="圆角矩形 13"/>
          <p:cNvSpPr/>
          <p:nvPr/>
        </p:nvSpPr>
        <p:spPr>
          <a:xfrm>
            <a:off x="7361695" y="1820834"/>
            <a:ext cx="356462" cy="9533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状态监听器</a:t>
            </a:r>
            <a:endParaRPr lang="zh-CN" altLang="en-US" sz="1000" dirty="0"/>
          </a:p>
        </p:txBody>
      </p:sp>
      <p:sp>
        <p:nvSpPr>
          <p:cNvPr id="15" name="圆角矩形 14"/>
          <p:cNvSpPr/>
          <p:nvPr/>
        </p:nvSpPr>
        <p:spPr>
          <a:xfrm>
            <a:off x="4159943" y="3751117"/>
            <a:ext cx="1496938" cy="4804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/>
              <a:t>GUI</a:t>
            </a:r>
          </a:p>
          <a:p>
            <a:pPr algn="ctr"/>
            <a:r>
              <a:rPr lang="en-US" altLang="zh-CN" sz="1000" dirty="0" smtClean="0"/>
              <a:t>(</a:t>
            </a:r>
            <a:r>
              <a:rPr lang="en-US" altLang="zh-CN" sz="1000" dirty="0" err="1" smtClean="0"/>
              <a:t>rviz</a:t>
            </a:r>
            <a:r>
              <a:rPr lang="zh-CN" altLang="en-US" sz="1000" dirty="0" smtClean="0"/>
              <a:t>插件接口</a:t>
            </a:r>
            <a:r>
              <a:rPr lang="en-US" altLang="zh-CN" sz="1000" dirty="0" smtClean="0"/>
              <a:t>)</a:t>
            </a:r>
            <a:endParaRPr lang="zh-CN" altLang="en-US" sz="1000" dirty="0"/>
          </a:p>
        </p:txBody>
      </p:sp>
      <p:sp>
        <p:nvSpPr>
          <p:cNvPr id="16" name="圆角矩形 15"/>
          <p:cNvSpPr/>
          <p:nvPr/>
        </p:nvSpPr>
        <p:spPr>
          <a:xfrm>
            <a:off x="7361695" y="2955011"/>
            <a:ext cx="356462" cy="95489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场景</a:t>
            </a:r>
            <a:r>
              <a:rPr lang="zh-CN" altLang="en-US" sz="1000" dirty="0" smtClean="0"/>
              <a:t>监听器</a:t>
            </a:r>
            <a:endParaRPr lang="zh-CN" altLang="en-US" sz="1000" dirty="0"/>
          </a:p>
        </p:txBody>
      </p:sp>
      <p:sp>
        <p:nvSpPr>
          <p:cNvPr id="17" name="圆角矩形 16"/>
          <p:cNvSpPr/>
          <p:nvPr/>
        </p:nvSpPr>
        <p:spPr>
          <a:xfrm>
            <a:off x="7361695" y="4066250"/>
            <a:ext cx="356462" cy="111018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外界环境监听器</a:t>
            </a:r>
            <a:endParaRPr lang="zh-CN" altLang="en-US" sz="1000" dirty="0"/>
          </a:p>
        </p:txBody>
      </p:sp>
      <p:cxnSp>
        <p:nvCxnSpPr>
          <p:cNvPr id="19" name="直接箭头连接符 18"/>
          <p:cNvCxnSpPr/>
          <p:nvPr/>
        </p:nvCxnSpPr>
        <p:spPr>
          <a:xfrm>
            <a:off x="5866109" y="2634712"/>
            <a:ext cx="9996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866109" y="2419796"/>
            <a:ext cx="860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附着物体</a:t>
            </a:r>
            <a:endParaRPr lang="zh-CN" altLang="en-US" sz="1200" dirty="0"/>
          </a:p>
        </p:txBody>
      </p:sp>
      <p:cxnSp>
        <p:nvCxnSpPr>
          <p:cNvPr id="21" name="直接箭头连接符 20"/>
          <p:cNvCxnSpPr/>
          <p:nvPr/>
        </p:nvCxnSpPr>
        <p:spPr>
          <a:xfrm>
            <a:off x="5875150" y="2955011"/>
            <a:ext cx="9996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866108" y="2723239"/>
            <a:ext cx="860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碰撞</a:t>
            </a:r>
            <a:r>
              <a:rPr lang="zh-CN" altLang="en-US" sz="1200" dirty="0" smtClean="0"/>
              <a:t>物体</a:t>
            </a:r>
            <a:endParaRPr lang="zh-CN" altLang="en-US" sz="1200" dirty="0"/>
          </a:p>
        </p:txBody>
      </p:sp>
      <p:cxnSp>
        <p:nvCxnSpPr>
          <p:cNvPr id="23" name="直接箭头连接符 22"/>
          <p:cNvCxnSpPr/>
          <p:nvPr/>
        </p:nvCxnSpPr>
        <p:spPr>
          <a:xfrm>
            <a:off x="5866108" y="3218483"/>
            <a:ext cx="9996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875150" y="3000238"/>
            <a:ext cx="860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场景规划差异</a:t>
            </a:r>
            <a:endParaRPr lang="zh-CN" altLang="en-US" sz="1200" dirty="0"/>
          </a:p>
        </p:txBody>
      </p:sp>
      <p:sp>
        <p:nvSpPr>
          <p:cNvPr id="25" name="圆角矩形 24"/>
          <p:cNvSpPr/>
          <p:nvPr/>
        </p:nvSpPr>
        <p:spPr>
          <a:xfrm>
            <a:off x="8198604" y="1820834"/>
            <a:ext cx="945398" cy="170555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9531458" y="1503823"/>
            <a:ext cx="1692802" cy="329133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8198603" y="1843865"/>
            <a:ext cx="945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topic</a:t>
            </a:r>
            <a:endParaRPr lang="zh-CN" alt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9577822" y="1492787"/>
            <a:ext cx="945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机器人</a:t>
            </a:r>
          </a:p>
        </p:txBody>
      </p:sp>
      <p:sp>
        <p:nvSpPr>
          <p:cNvPr id="31" name="圆角矩形 30"/>
          <p:cNvSpPr/>
          <p:nvPr/>
        </p:nvSpPr>
        <p:spPr>
          <a:xfrm>
            <a:off x="9629390" y="2193162"/>
            <a:ext cx="1496938" cy="4804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机器人</a:t>
            </a:r>
            <a:r>
              <a:rPr lang="en-US" altLang="zh-CN" sz="1200" dirty="0" err="1" smtClean="0"/>
              <a:t>3d</a:t>
            </a:r>
            <a:r>
              <a:rPr lang="zh-CN" altLang="en-US" sz="1200" dirty="0" smtClean="0"/>
              <a:t>传感器</a:t>
            </a:r>
            <a:endParaRPr lang="zh-CN" altLang="en-US" sz="1200" dirty="0"/>
          </a:p>
        </p:txBody>
      </p:sp>
      <p:sp>
        <p:nvSpPr>
          <p:cNvPr id="32" name="圆角矩形 31"/>
          <p:cNvSpPr/>
          <p:nvPr/>
        </p:nvSpPr>
        <p:spPr>
          <a:xfrm>
            <a:off x="9629390" y="2909266"/>
            <a:ext cx="1496938" cy="4804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机器人</a:t>
            </a:r>
            <a:r>
              <a:rPr lang="en-US" altLang="zh-CN" sz="1200" dirty="0" err="1" smtClean="0"/>
              <a:t>3d</a:t>
            </a:r>
            <a:r>
              <a:rPr lang="zh-CN" altLang="en-US" sz="1200" dirty="0" smtClean="0"/>
              <a:t>传感器</a:t>
            </a:r>
            <a:endParaRPr lang="zh-CN" altLang="en-US" sz="1200" dirty="0"/>
          </a:p>
        </p:txBody>
      </p:sp>
      <p:sp>
        <p:nvSpPr>
          <p:cNvPr id="33" name="圆角矩形 32"/>
          <p:cNvSpPr/>
          <p:nvPr/>
        </p:nvSpPr>
        <p:spPr>
          <a:xfrm>
            <a:off x="9629390" y="4066250"/>
            <a:ext cx="1496938" cy="4804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机器人</a:t>
            </a:r>
            <a:r>
              <a:rPr lang="en-US" altLang="zh-CN" sz="1200" dirty="0" err="1" smtClean="0"/>
              <a:t>3d</a:t>
            </a:r>
            <a:r>
              <a:rPr lang="zh-CN" altLang="en-US" sz="1200" dirty="0" smtClean="0"/>
              <a:t>传感器</a:t>
            </a:r>
            <a:endParaRPr lang="zh-CN" altLang="en-US" sz="1200" dirty="0"/>
          </a:p>
        </p:txBody>
      </p:sp>
      <p:cxnSp>
        <p:nvCxnSpPr>
          <p:cNvPr id="35" name="直接箭头连接符 34"/>
          <p:cNvCxnSpPr/>
          <p:nvPr/>
        </p:nvCxnSpPr>
        <p:spPr>
          <a:xfrm flipH="1">
            <a:off x="7857641" y="2394488"/>
            <a:ext cx="177174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313437" y="2193162"/>
            <a:ext cx="8601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/>
              <a:t>点云</a:t>
            </a:r>
            <a:endParaRPr lang="zh-CN" altLang="en-US" sz="1000" dirty="0"/>
          </a:p>
        </p:txBody>
      </p:sp>
      <p:cxnSp>
        <p:nvCxnSpPr>
          <p:cNvPr id="37" name="直接箭头连接符 36"/>
          <p:cNvCxnSpPr/>
          <p:nvPr/>
        </p:nvCxnSpPr>
        <p:spPr>
          <a:xfrm flipH="1">
            <a:off x="7857641" y="2558295"/>
            <a:ext cx="177174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283847" y="2357905"/>
            <a:ext cx="8601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/>
              <a:t>深度图像</a:t>
            </a:r>
            <a:endParaRPr lang="zh-CN" altLang="en-US" sz="1000" dirty="0"/>
          </a:p>
        </p:txBody>
      </p:sp>
      <p:cxnSp>
        <p:nvCxnSpPr>
          <p:cNvPr id="39" name="直接箭头连接符 38"/>
          <p:cNvCxnSpPr/>
          <p:nvPr/>
        </p:nvCxnSpPr>
        <p:spPr>
          <a:xfrm flipH="1">
            <a:off x="7857641" y="3149490"/>
            <a:ext cx="177174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283846" y="2933516"/>
            <a:ext cx="8601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/>
              <a:t>关节状态</a:t>
            </a:r>
            <a:endParaRPr lang="zh-CN" altLang="en-US" sz="1000" dirty="0"/>
          </a:p>
        </p:txBody>
      </p:sp>
      <p:cxnSp>
        <p:nvCxnSpPr>
          <p:cNvPr id="41" name="直接箭头连接符 40"/>
          <p:cNvCxnSpPr/>
          <p:nvPr/>
        </p:nvCxnSpPr>
        <p:spPr>
          <a:xfrm flipH="1">
            <a:off x="7806073" y="4291727"/>
            <a:ext cx="177174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261869" y="4045507"/>
            <a:ext cx="8601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err="1" smtClean="0"/>
              <a:t>TF</a:t>
            </a:r>
            <a:endParaRPr lang="zh-CN" altLang="en-US" sz="1000" dirty="0"/>
          </a:p>
        </p:txBody>
      </p:sp>
      <p:cxnSp>
        <p:nvCxnSpPr>
          <p:cNvPr id="46" name="肘形连接符 45"/>
          <p:cNvCxnSpPr>
            <a:stCxn id="40" idx="2"/>
            <a:endCxn id="33" idx="0"/>
          </p:cNvCxnSpPr>
          <p:nvPr/>
        </p:nvCxnSpPr>
        <p:spPr>
          <a:xfrm rot="16200000" flipH="1">
            <a:off x="9102635" y="2791025"/>
            <a:ext cx="886513" cy="1663935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305227" y="5765369"/>
            <a:ext cx="3333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规划场景模块的结构</a:t>
            </a:r>
            <a:endParaRPr lang="zh-CN" altLang="en-US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139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3365" y="121920"/>
            <a:ext cx="859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rgbClr val="446382"/>
                </a:solidFill>
              </a:rPr>
              <a:t>MoveIt</a:t>
            </a:r>
            <a:r>
              <a:rPr lang="en-US" altLang="zh-CN" sz="1600" dirty="0">
                <a:solidFill>
                  <a:srgbClr val="446382"/>
                </a:solidFill>
              </a:rPr>
              <a:t>!</a:t>
            </a:r>
            <a:endParaRPr lang="zh-CN" altLang="zh-CN" sz="1600" dirty="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1680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rgbClr val="446382"/>
                </a:solidFill>
              </a:rPr>
              <a:t>MoveIt</a:t>
            </a:r>
            <a:r>
              <a:rPr lang="en-US" altLang="zh-CN" sz="1600" dirty="0" smtClean="0">
                <a:solidFill>
                  <a:srgbClr val="446382"/>
                </a:solidFill>
              </a:rPr>
              <a:t>!</a:t>
            </a:r>
            <a:r>
              <a:rPr lang="zh-CN" altLang="en-US" sz="1600" dirty="0" smtClean="0">
                <a:solidFill>
                  <a:srgbClr val="446382"/>
                </a:solidFill>
              </a:rPr>
              <a:t>系统架构</a:t>
            </a:r>
            <a:endParaRPr lang="zh-CN" altLang="zh-CN" sz="1600" dirty="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1580827" y="1983783"/>
            <a:ext cx="1441342" cy="305316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err="1" smtClean="0"/>
              <a:t>MoveIt</a:t>
            </a:r>
            <a:r>
              <a:rPr lang="en-US" altLang="zh-CN" b="1" dirty="0" smtClean="0"/>
              <a:t>!</a:t>
            </a:r>
          </a:p>
          <a:p>
            <a:pPr algn="ctr"/>
            <a:r>
              <a:rPr lang="zh-CN" altLang="en-US" b="1" dirty="0" smtClean="0"/>
              <a:t>使用步骤</a:t>
            </a:r>
            <a:endParaRPr lang="zh-CN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673099" y="2079205"/>
            <a:ext cx="72222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/>
              <a:t>组装</a:t>
            </a:r>
            <a:r>
              <a:rPr lang="zh-CN" altLang="en-US" b="1" dirty="0"/>
              <a:t>：</a:t>
            </a:r>
            <a:r>
              <a:rPr lang="en-US" altLang="zh-CN" b="1" dirty="0" smtClean="0"/>
              <a:t> </a:t>
            </a:r>
            <a:r>
              <a:rPr lang="zh-CN" altLang="en-US" dirty="0" smtClean="0"/>
              <a:t>创建机器人</a:t>
            </a:r>
            <a:r>
              <a:rPr lang="en-US" altLang="zh-CN" dirty="0" err="1" smtClean="0"/>
              <a:t>URDF</a:t>
            </a:r>
            <a:r>
              <a:rPr lang="zh-CN" altLang="en-US" dirty="0" smtClean="0"/>
              <a:t>模型</a:t>
            </a:r>
            <a:endParaRPr lang="en-US" altLang="zh-CN" dirty="0" smtClean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/>
              <a:t>配置：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MoveIt</a:t>
            </a:r>
            <a:r>
              <a:rPr lang="en-US" altLang="zh-CN" dirty="0" smtClean="0"/>
              <a:t>! Setup Assistant</a:t>
            </a:r>
            <a:r>
              <a:rPr lang="zh-CN" altLang="en-US" dirty="0" smtClean="0"/>
              <a:t>工具生成配置文件</a:t>
            </a:r>
            <a:endParaRPr lang="en-US" altLang="zh-CN" dirty="0" smtClean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/>
              <a:t>驱动：</a:t>
            </a:r>
            <a:r>
              <a:rPr lang="zh-CN" altLang="en-US" dirty="0" smtClean="0"/>
              <a:t>添加机器人控制器插件（</a:t>
            </a:r>
            <a:r>
              <a:rPr lang="en-US" altLang="zh-CN" dirty="0" err="1" smtClean="0"/>
              <a:t>controler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/>
              <a:t>控制：</a:t>
            </a:r>
            <a:r>
              <a:rPr lang="en-US" altLang="zh-CN" dirty="0" err="1" smtClean="0"/>
              <a:t>MoveIt</a:t>
            </a:r>
            <a:r>
              <a:rPr lang="en-US" altLang="zh-CN" dirty="0" smtClean="0"/>
              <a:t>!</a:t>
            </a:r>
            <a:r>
              <a:rPr lang="zh-CN" altLang="en-US" dirty="0" smtClean="0"/>
              <a:t>控制机器人运动（算法仿真、物理仿真）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193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730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730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730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7308"/>
  <p:tag name="KSO_WM_TEMPLATE_THUMBS_INDEX" val="1、2、3、6、8、10、11、12、1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730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730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7308"/>
  <p:tag name="KSO_WM_TEMPLATE_THUMBS_INDEX" val="1、2、3、6、8、10、11、12、1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730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730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7308"/>
  <p:tag name="KSO_WM_TEMPLATE_THUMBS_INDEX" val="1、2、3、6、8、10、11、12、1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730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730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7308"/>
  <p:tag name="KSO_WM_TEMPLATE_THUMBS_INDEX" val="1、2、3、6、8、10、11、12、1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730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730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7308"/>
  <p:tag name="KSO_WM_TEMPLATE_THUMBS_INDEX" val="1、2、3、6、8、10、11、12、1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730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730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7308"/>
  <p:tag name="KSO_WM_TEMPLATE_THUMBS_INDEX" val="1、2、3、6、8、10、11、12、1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730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730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7308"/>
  <p:tag name="KSO_WM_TEMPLATE_THUMBS_INDEX" val="1、2、3、6、8、10、11、12、1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7308"/>
  <p:tag name="KSO_WM_TEMPLATE_THUMBS_INDEX" val="1、2、3、6、8、10、11、12、1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730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7308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7308"/>
  <p:tag name="KSO_WM_TEMPLATE_THUMBS_INDEX" val="1、2、3、6、8、10、11、12、1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730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730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7308"/>
  <p:tag name="KSO_WM_TEMPLATE_THUMBS_INDEX" val="1、2、3、6、8、10、11、12、15"/>
</p:tagLst>
</file>

<file path=ppt/theme/theme1.xml><?xml version="1.0" encoding="utf-8"?>
<a:theme xmlns:a="http://schemas.openxmlformats.org/drawingml/2006/main" name="Office 主题​​">
  <a:themeElements>
    <a:clrScheme name="2019空白演示文档">
      <a:dk1>
        <a:srgbClr val="000000"/>
      </a:dk1>
      <a:lt1>
        <a:srgbClr val="FFFFFF"/>
      </a:lt1>
      <a:dk2>
        <a:srgbClr val="E6E4E4"/>
      </a:dk2>
      <a:lt2>
        <a:srgbClr val="FFFFFF"/>
      </a:lt2>
      <a:accent1>
        <a:srgbClr val="477DEA"/>
      </a:accent1>
      <a:accent2>
        <a:srgbClr val="9B9B9B"/>
      </a:accent2>
      <a:accent3>
        <a:srgbClr val="F3B745"/>
      </a:accent3>
      <a:accent4>
        <a:srgbClr val="477EE7"/>
      </a:accent4>
      <a:accent5>
        <a:srgbClr val="4BA151"/>
      </a:accent5>
      <a:accent6>
        <a:srgbClr val="E9403C"/>
      </a:accent6>
      <a:hlink>
        <a:srgbClr val="0563C1"/>
      </a:hlink>
      <a:folHlink>
        <a:srgbClr val="954D72"/>
      </a:folHlink>
    </a:clrScheme>
    <a:fontScheme name="2019空白演示文档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Office 主题​​">
  <a:themeElements>
    <a:clrScheme name="2019空白演示文档">
      <a:dk1>
        <a:srgbClr val="000000"/>
      </a:dk1>
      <a:lt1>
        <a:srgbClr val="FFFFFF"/>
      </a:lt1>
      <a:dk2>
        <a:srgbClr val="E6E4E4"/>
      </a:dk2>
      <a:lt2>
        <a:srgbClr val="FFFFFF"/>
      </a:lt2>
      <a:accent1>
        <a:srgbClr val="477DEA"/>
      </a:accent1>
      <a:accent2>
        <a:srgbClr val="9B9B9B"/>
      </a:accent2>
      <a:accent3>
        <a:srgbClr val="F3B745"/>
      </a:accent3>
      <a:accent4>
        <a:srgbClr val="477EE7"/>
      </a:accent4>
      <a:accent5>
        <a:srgbClr val="4BA151"/>
      </a:accent5>
      <a:accent6>
        <a:srgbClr val="E9403C"/>
      </a:accent6>
      <a:hlink>
        <a:srgbClr val="0563C1"/>
      </a:hlink>
      <a:folHlink>
        <a:srgbClr val="954D72"/>
      </a:folHlink>
    </a:clrScheme>
    <a:fontScheme name="2019空白演示文档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2019空白演示文档">
      <a:dk1>
        <a:srgbClr val="000000"/>
      </a:dk1>
      <a:lt1>
        <a:srgbClr val="FFFFFF"/>
      </a:lt1>
      <a:dk2>
        <a:srgbClr val="E6E4E4"/>
      </a:dk2>
      <a:lt2>
        <a:srgbClr val="FFFFFF"/>
      </a:lt2>
      <a:accent1>
        <a:srgbClr val="477DEA"/>
      </a:accent1>
      <a:accent2>
        <a:srgbClr val="9B9B9B"/>
      </a:accent2>
      <a:accent3>
        <a:srgbClr val="F3B745"/>
      </a:accent3>
      <a:accent4>
        <a:srgbClr val="477EE7"/>
      </a:accent4>
      <a:accent5>
        <a:srgbClr val="4BA151"/>
      </a:accent5>
      <a:accent6>
        <a:srgbClr val="E9403C"/>
      </a:accent6>
      <a:hlink>
        <a:srgbClr val="0563C1"/>
      </a:hlink>
      <a:folHlink>
        <a:srgbClr val="954D72"/>
      </a:folHlink>
    </a:clrScheme>
    <a:fontScheme name="2019空白演示文档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2019空白演示文档">
      <a:dk1>
        <a:srgbClr val="000000"/>
      </a:dk1>
      <a:lt1>
        <a:srgbClr val="FFFFFF"/>
      </a:lt1>
      <a:dk2>
        <a:srgbClr val="E6E4E4"/>
      </a:dk2>
      <a:lt2>
        <a:srgbClr val="FFFFFF"/>
      </a:lt2>
      <a:accent1>
        <a:srgbClr val="477DEA"/>
      </a:accent1>
      <a:accent2>
        <a:srgbClr val="9B9B9B"/>
      </a:accent2>
      <a:accent3>
        <a:srgbClr val="F3B745"/>
      </a:accent3>
      <a:accent4>
        <a:srgbClr val="477EE7"/>
      </a:accent4>
      <a:accent5>
        <a:srgbClr val="4BA151"/>
      </a:accent5>
      <a:accent6>
        <a:srgbClr val="E9403C"/>
      </a:accent6>
      <a:hlink>
        <a:srgbClr val="0563C1"/>
      </a:hlink>
      <a:folHlink>
        <a:srgbClr val="954D72"/>
      </a:folHlink>
    </a:clrScheme>
    <a:fontScheme name="2019空白演示文档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2019空白演示文档">
      <a:dk1>
        <a:srgbClr val="000000"/>
      </a:dk1>
      <a:lt1>
        <a:srgbClr val="FFFFFF"/>
      </a:lt1>
      <a:dk2>
        <a:srgbClr val="E6E4E4"/>
      </a:dk2>
      <a:lt2>
        <a:srgbClr val="FFFFFF"/>
      </a:lt2>
      <a:accent1>
        <a:srgbClr val="477DEA"/>
      </a:accent1>
      <a:accent2>
        <a:srgbClr val="9B9B9B"/>
      </a:accent2>
      <a:accent3>
        <a:srgbClr val="F3B745"/>
      </a:accent3>
      <a:accent4>
        <a:srgbClr val="477EE7"/>
      </a:accent4>
      <a:accent5>
        <a:srgbClr val="4BA151"/>
      </a:accent5>
      <a:accent6>
        <a:srgbClr val="E9403C"/>
      </a:accent6>
      <a:hlink>
        <a:srgbClr val="0563C1"/>
      </a:hlink>
      <a:folHlink>
        <a:srgbClr val="954D72"/>
      </a:folHlink>
    </a:clrScheme>
    <a:fontScheme name="2019空白演示文档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2019空白演示文档">
      <a:dk1>
        <a:srgbClr val="000000"/>
      </a:dk1>
      <a:lt1>
        <a:srgbClr val="FFFFFF"/>
      </a:lt1>
      <a:dk2>
        <a:srgbClr val="E6E4E4"/>
      </a:dk2>
      <a:lt2>
        <a:srgbClr val="FFFFFF"/>
      </a:lt2>
      <a:accent1>
        <a:srgbClr val="477DEA"/>
      </a:accent1>
      <a:accent2>
        <a:srgbClr val="9B9B9B"/>
      </a:accent2>
      <a:accent3>
        <a:srgbClr val="F3B745"/>
      </a:accent3>
      <a:accent4>
        <a:srgbClr val="477EE7"/>
      </a:accent4>
      <a:accent5>
        <a:srgbClr val="4BA151"/>
      </a:accent5>
      <a:accent6>
        <a:srgbClr val="E9403C"/>
      </a:accent6>
      <a:hlink>
        <a:srgbClr val="0563C1"/>
      </a:hlink>
      <a:folHlink>
        <a:srgbClr val="954D72"/>
      </a:folHlink>
    </a:clrScheme>
    <a:fontScheme name="2019空白演示文档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​​">
  <a:themeElements>
    <a:clrScheme name="2019空白演示文档">
      <a:dk1>
        <a:srgbClr val="000000"/>
      </a:dk1>
      <a:lt1>
        <a:srgbClr val="FFFFFF"/>
      </a:lt1>
      <a:dk2>
        <a:srgbClr val="E6E4E4"/>
      </a:dk2>
      <a:lt2>
        <a:srgbClr val="FFFFFF"/>
      </a:lt2>
      <a:accent1>
        <a:srgbClr val="477DEA"/>
      </a:accent1>
      <a:accent2>
        <a:srgbClr val="9B9B9B"/>
      </a:accent2>
      <a:accent3>
        <a:srgbClr val="F3B745"/>
      </a:accent3>
      <a:accent4>
        <a:srgbClr val="477EE7"/>
      </a:accent4>
      <a:accent5>
        <a:srgbClr val="4BA151"/>
      </a:accent5>
      <a:accent6>
        <a:srgbClr val="E9403C"/>
      </a:accent6>
      <a:hlink>
        <a:srgbClr val="0563C1"/>
      </a:hlink>
      <a:folHlink>
        <a:srgbClr val="954D72"/>
      </a:folHlink>
    </a:clrScheme>
    <a:fontScheme name="2019空白演示文档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主题​​">
  <a:themeElements>
    <a:clrScheme name="2019空白演示文档">
      <a:dk1>
        <a:srgbClr val="000000"/>
      </a:dk1>
      <a:lt1>
        <a:srgbClr val="FFFFFF"/>
      </a:lt1>
      <a:dk2>
        <a:srgbClr val="E6E4E4"/>
      </a:dk2>
      <a:lt2>
        <a:srgbClr val="FFFFFF"/>
      </a:lt2>
      <a:accent1>
        <a:srgbClr val="477DEA"/>
      </a:accent1>
      <a:accent2>
        <a:srgbClr val="9B9B9B"/>
      </a:accent2>
      <a:accent3>
        <a:srgbClr val="F3B745"/>
      </a:accent3>
      <a:accent4>
        <a:srgbClr val="477EE7"/>
      </a:accent4>
      <a:accent5>
        <a:srgbClr val="4BA151"/>
      </a:accent5>
      <a:accent6>
        <a:srgbClr val="E9403C"/>
      </a:accent6>
      <a:hlink>
        <a:srgbClr val="0563C1"/>
      </a:hlink>
      <a:folHlink>
        <a:srgbClr val="954D72"/>
      </a:folHlink>
    </a:clrScheme>
    <a:fontScheme name="2019空白演示文档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主题​​">
  <a:themeElements>
    <a:clrScheme name="2019空白演示文档">
      <a:dk1>
        <a:srgbClr val="000000"/>
      </a:dk1>
      <a:lt1>
        <a:srgbClr val="FFFFFF"/>
      </a:lt1>
      <a:dk2>
        <a:srgbClr val="E6E4E4"/>
      </a:dk2>
      <a:lt2>
        <a:srgbClr val="FFFFFF"/>
      </a:lt2>
      <a:accent1>
        <a:srgbClr val="477DEA"/>
      </a:accent1>
      <a:accent2>
        <a:srgbClr val="9B9B9B"/>
      </a:accent2>
      <a:accent3>
        <a:srgbClr val="F3B745"/>
      </a:accent3>
      <a:accent4>
        <a:srgbClr val="477EE7"/>
      </a:accent4>
      <a:accent5>
        <a:srgbClr val="4BA151"/>
      </a:accent5>
      <a:accent6>
        <a:srgbClr val="E9403C"/>
      </a:accent6>
      <a:hlink>
        <a:srgbClr val="0563C1"/>
      </a:hlink>
      <a:folHlink>
        <a:srgbClr val="954D72"/>
      </a:folHlink>
    </a:clrScheme>
    <a:fontScheme name="2019空白演示文档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主题​​">
  <a:themeElements>
    <a:clrScheme name="2019空白演示文档">
      <a:dk1>
        <a:srgbClr val="000000"/>
      </a:dk1>
      <a:lt1>
        <a:srgbClr val="FFFFFF"/>
      </a:lt1>
      <a:dk2>
        <a:srgbClr val="E6E4E4"/>
      </a:dk2>
      <a:lt2>
        <a:srgbClr val="FFFFFF"/>
      </a:lt2>
      <a:accent1>
        <a:srgbClr val="477DEA"/>
      </a:accent1>
      <a:accent2>
        <a:srgbClr val="9B9B9B"/>
      </a:accent2>
      <a:accent3>
        <a:srgbClr val="F3B745"/>
      </a:accent3>
      <a:accent4>
        <a:srgbClr val="477EE7"/>
      </a:accent4>
      <a:accent5>
        <a:srgbClr val="4BA151"/>
      </a:accent5>
      <a:accent6>
        <a:srgbClr val="E9403C"/>
      </a:accent6>
      <a:hlink>
        <a:srgbClr val="0563C1"/>
      </a:hlink>
      <a:folHlink>
        <a:srgbClr val="954D72"/>
      </a:folHlink>
    </a:clrScheme>
    <a:fontScheme name="2019空白演示文档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1377</TotalTime>
  <Words>967</Words>
  <Application>Microsoft Office PowerPoint</Application>
  <PresentationFormat>自定义</PresentationFormat>
  <Paragraphs>279</Paragraphs>
  <Slides>32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10</vt:i4>
      </vt:variant>
      <vt:variant>
        <vt:lpstr>幻灯片标题</vt:lpstr>
      </vt:variant>
      <vt:variant>
        <vt:i4>32</vt:i4>
      </vt:variant>
    </vt:vector>
  </HeadingPairs>
  <TitlesOfParts>
    <vt:vector size="42" baseType="lpstr">
      <vt:lpstr>Office 主题​​</vt:lpstr>
      <vt:lpstr>1_Office 主题​​</vt:lpstr>
      <vt:lpstr>2_Office 主题​​</vt:lpstr>
      <vt:lpstr>3_Office 主题​​</vt:lpstr>
      <vt:lpstr>4_Office 主题​​</vt:lpstr>
      <vt:lpstr>5_Office 主题​​</vt:lpstr>
      <vt:lpstr>6_Office 主题​​</vt:lpstr>
      <vt:lpstr>7_Office 主题​​</vt:lpstr>
      <vt:lpstr>8_Office 主题​​</vt:lpstr>
      <vt:lpstr>9_Office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kingsoft</dc:creator>
  <cp:lastModifiedBy>Windows</cp:lastModifiedBy>
  <cp:revision>458</cp:revision>
  <dcterms:created xsi:type="dcterms:W3CDTF">2017-08-03T09:01:00Z</dcterms:created>
  <dcterms:modified xsi:type="dcterms:W3CDTF">2018-08-25T03:05:52Z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2052-11.1.0.7711</vt:lpwstr>
  </property>
</Properties>
</file>